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53"/>
  </p:notesMasterIdLst>
  <p:sldIdLst>
    <p:sldId id="266" r:id="rId5"/>
    <p:sldId id="267" r:id="rId6"/>
    <p:sldId id="309" r:id="rId7"/>
    <p:sldId id="312" r:id="rId8"/>
    <p:sldId id="268" r:id="rId9"/>
    <p:sldId id="306" r:id="rId10"/>
    <p:sldId id="307" r:id="rId11"/>
    <p:sldId id="308" r:id="rId12"/>
    <p:sldId id="269" r:id="rId13"/>
    <p:sldId id="270" r:id="rId14"/>
    <p:sldId id="271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4" r:id="rId26"/>
    <p:sldId id="285" r:id="rId27"/>
    <p:sldId id="286" r:id="rId28"/>
    <p:sldId id="291" r:id="rId29"/>
    <p:sldId id="287" r:id="rId30"/>
    <p:sldId id="288" r:id="rId31"/>
    <p:sldId id="289" r:id="rId32"/>
    <p:sldId id="292" r:id="rId33"/>
    <p:sldId id="290" r:id="rId34"/>
    <p:sldId id="293" r:id="rId35"/>
    <p:sldId id="294" r:id="rId36"/>
    <p:sldId id="295" r:id="rId37"/>
    <p:sldId id="296" r:id="rId38"/>
    <p:sldId id="297" r:id="rId39"/>
    <p:sldId id="298" r:id="rId40"/>
    <p:sldId id="300" r:id="rId41"/>
    <p:sldId id="301" r:id="rId42"/>
    <p:sldId id="302" r:id="rId43"/>
    <p:sldId id="303" r:id="rId44"/>
    <p:sldId id="304" r:id="rId45"/>
    <p:sldId id="310" r:id="rId46"/>
    <p:sldId id="313" r:id="rId47"/>
    <p:sldId id="311" r:id="rId48"/>
    <p:sldId id="305" r:id="rId49"/>
    <p:sldId id="315" r:id="rId50"/>
    <p:sldId id="316" r:id="rId51"/>
    <p:sldId id="317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2/8/2021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2/8/2021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2/8/2021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2/8/2021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2/8/2021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2/8/2021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2/8/2021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cathiesark.com/ark-funds-combined/complete-holdings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plotly.com/python/hover-text-and-formatting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dash.plotly.com/datatable/conditional-formatting" TargetMode="Externa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dash.plotly.com/dash-core-components/dropdown" TargetMode="Externa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dash.plotly.com/datatable/conditional-formatting" TargetMode="Externa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cathiesark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FFFF"/>
                </a:solidFill>
              </a:rPr>
              <a:t>ARK Fund Applet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Brandon (</a:t>
            </a:r>
            <a:r>
              <a:rPr lang="en-US" sz="1800" dirty="0" err="1" smtClean="0">
                <a:solidFill>
                  <a:srgbClr val="FFFFFF"/>
                </a:solidFill>
              </a:rPr>
              <a:t>ShyuShiro</a:t>
            </a:r>
            <a:r>
              <a:rPr lang="en-US" sz="1800" dirty="0" smtClean="0">
                <a:solidFill>
                  <a:srgbClr val="FFFFFF"/>
                </a:solidFill>
              </a:rPr>
              <a:t>) Jan2021</a:t>
            </a: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1/17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599" y="1472539"/>
            <a:ext cx="4833257" cy="4530438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change_in_portfolio</a:t>
            </a:r>
            <a:r>
              <a:rPr lang="en-US" sz="2200" dirty="0" smtClean="0"/>
              <a:t> update</a:t>
            </a:r>
          </a:p>
          <a:p>
            <a:pPr lvl="1"/>
            <a:r>
              <a:rPr lang="en-US" sz="2200" dirty="0" smtClean="0"/>
              <a:t>Functionality for an “alert” system prompted the computation of “Percent Change” column</a:t>
            </a:r>
          </a:p>
          <a:p>
            <a:r>
              <a:rPr lang="en-US" sz="2200" dirty="0" smtClean="0"/>
              <a:t>Alert system update</a:t>
            </a:r>
          </a:p>
          <a:p>
            <a:pPr lvl="1"/>
            <a:r>
              <a:rPr lang="en-US" sz="2200" dirty="0" smtClean="0"/>
              <a:t>Need to find a way to trigger an alert message whenever X occurs</a:t>
            </a:r>
          </a:p>
          <a:p>
            <a:pPr lvl="1"/>
            <a:r>
              <a:rPr lang="en-US" sz="2200" dirty="0" smtClean="0"/>
              <a:t>Currently taking X as a 10% increase or decrease in position sizing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007319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1/18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599" y="1472539"/>
            <a:ext cx="4833257" cy="4530438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update_arkfund</a:t>
            </a:r>
            <a:r>
              <a:rPr lang="en-US" sz="2200" dirty="0" smtClean="0"/>
              <a:t>()</a:t>
            </a:r>
          </a:p>
          <a:p>
            <a:pPr lvl="1"/>
            <a:r>
              <a:rPr lang="en-US" sz="1800" dirty="0" smtClean="0"/>
              <a:t>Issue:</a:t>
            </a:r>
          </a:p>
          <a:p>
            <a:pPr lvl="2"/>
            <a:r>
              <a:rPr lang="en-US" sz="1600" dirty="0" smtClean="0"/>
              <a:t>Holidays such as MLK weekend will still trigger the download script, but the data already exists from a previous date.</a:t>
            </a:r>
          </a:p>
          <a:p>
            <a:pPr lvl="1"/>
            <a:r>
              <a:rPr lang="en-US" sz="2200" dirty="0" err="1" smtClean="0"/>
              <a:t>Soln</a:t>
            </a:r>
            <a:r>
              <a:rPr lang="en-US" sz="2200" dirty="0" smtClean="0"/>
              <a:t>:</a:t>
            </a:r>
          </a:p>
          <a:p>
            <a:pPr lvl="1"/>
            <a:endParaRPr lang="en-US" sz="2200" dirty="0"/>
          </a:p>
          <a:p>
            <a:pPr lvl="1"/>
            <a:endParaRPr lang="en-US" sz="2200" dirty="0" smtClean="0"/>
          </a:p>
          <a:p>
            <a:pPr lvl="1"/>
            <a:endParaRPr lang="en-US" sz="2200" dirty="0"/>
          </a:p>
          <a:p>
            <a:pPr lvl="2"/>
            <a:r>
              <a:rPr lang="en-US" sz="1600" dirty="0" smtClean="0"/>
              <a:t>Remove file if it exists (previously only mentioned the file was duplicate but took no action)</a:t>
            </a:r>
          </a:p>
          <a:p>
            <a:endParaRPr lang="en-US" sz="2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243" y="3737758"/>
            <a:ext cx="5763256" cy="1041063"/>
          </a:xfrm>
          <a:prstGeom prst="rect">
            <a:avLst/>
          </a:prstGeom>
        </p:spPr>
      </p:pic>
      <p:sp>
        <p:nvSpPr>
          <p:cNvPr id="5" name="Content Placeholder 3"/>
          <p:cNvSpPr>
            <a:spLocks noGrp="1"/>
          </p:cNvSpPr>
          <p:nvPr>
            <p:ph sz="half" idx="1"/>
          </p:nvPr>
        </p:nvSpPr>
        <p:spPr>
          <a:xfrm>
            <a:off x="6867895" y="1472539"/>
            <a:ext cx="4833257" cy="4530438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update_arkfund</a:t>
            </a:r>
            <a:r>
              <a:rPr lang="en-US" sz="2200" dirty="0" smtClean="0"/>
              <a:t>()</a:t>
            </a:r>
          </a:p>
          <a:p>
            <a:pPr lvl="1"/>
            <a:r>
              <a:rPr lang="en-US" sz="2200" dirty="0" smtClean="0"/>
              <a:t>Alerts:</a:t>
            </a:r>
          </a:p>
          <a:p>
            <a:pPr lvl="2"/>
            <a:r>
              <a:rPr lang="en-US" sz="2000" dirty="0" smtClean="0"/>
              <a:t>Best time to run alerts is when the main script is ran</a:t>
            </a:r>
          </a:p>
          <a:p>
            <a:pPr lvl="2"/>
            <a:r>
              <a:rPr lang="en-US" sz="2000" dirty="0" smtClean="0"/>
              <a:t>Moved “</a:t>
            </a:r>
            <a:r>
              <a:rPr lang="en-US" sz="2000" dirty="0" err="1" smtClean="0"/>
              <a:t>change_in_portfolio</a:t>
            </a:r>
            <a:r>
              <a:rPr lang="en-US" sz="2000" dirty="0" smtClean="0"/>
              <a:t>” earlier in the </a:t>
            </a:r>
            <a:r>
              <a:rPr lang="en-US" sz="2000" dirty="0" err="1" smtClean="0"/>
              <a:t>jypnb</a:t>
            </a:r>
            <a:r>
              <a:rPr lang="en-US" sz="2000" dirty="0" smtClean="0"/>
              <a:t> and called the function at end of </a:t>
            </a:r>
            <a:r>
              <a:rPr lang="en-US" sz="2000" dirty="0" err="1" smtClean="0"/>
              <a:t>update_arkfund</a:t>
            </a:r>
            <a:r>
              <a:rPr lang="en-US" sz="2000" dirty="0" smtClean="0"/>
              <a:t>()</a:t>
            </a:r>
          </a:p>
          <a:p>
            <a:pPr lvl="1"/>
            <a:endParaRPr lang="en-US" sz="2200" dirty="0"/>
          </a:p>
          <a:p>
            <a:pPr lvl="1"/>
            <a:endParaRPr lang="en-US" sz="2200" dirty="0" smtClean="0"/>
          </a:p>
          <a:p>
            <a:pPr lvl="1"/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414" y="4646384"/>
            <a:ext cx="4656134" cy="15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53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1/18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599" y="1472539"/>
            <a:ext cx="10022775" cy="4530438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change_in_portfolio</a:t>
            </a:r>
            <a:r>
              <a:rPr lang="en-US" sz="2200" dirty="0" smtClean="0"/>
              <a:t>()</a:t>
            </a:r>
          </a:p>
          <a:p>
            <a:pPr lvl="1"/>
            <a:r>
              <a:rPr lang="en-US" sz="1800" dirty="0" smtClean="0"/>
              <a:t>Alert functionality</a:t>
            </a:r>
          </a:p>
          <a:p>
            <a:pPr lvl="2"/>
            <a:r>
              <a:rPr lang="en-US" sz="1400" dirty="0" smtClean="0"/>
              <a:t>Added new output “alerts”</a:t>
            </a:r>
          </a:p>
          <a:p>
            <a:pPr lvl="2"/>
            <a:r>
              <a:rPr lang="en-US" sz="1400" dirty="0" smtClean="0"/>
              <a:t>Copied “changes” and searched for &gt;abs(10%) change in position sizing</a:t>
            </a:r>
          </a:p>
          <a:p>
            <a:pPr lvl="2"/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852" y="2811405"/>
            <a:ext cx="7534268" cy="397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171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1/18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599" y="1472538"/>
            <a:ext cx="10022775" cy="5498277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change_in_portfolio</a:t>
            </a:r>
            <a:r>
              <a:rPr lang="en-US" sz="2200" dirty="0" smtClean="0"/>
              <a:t>()</a:t>
            </a:r>
          </a:p>
          <a:p>
            <a:pPr lvl="1"/>
            <a:r>
              <a:rPr lang="en-US" sz="1400" dirty="0" smtClean="0"/>
              <a:t>Issue:</a:t>
            </a:r>
          </a:p>
          <a:p>
            <a:pPr lvl="1"/>
            <a:r>
              <a:rPr lang="en-US" sz="1400" dirty="0" smtClean="0"/>
              <a:t>Cap size changing</a:t>
            </a:r>
          </a:p>
          <a:p>
            <a:pPr lvl="1"/>
            <a:r>
              <a:rPr lang="en-US" sz="1400" dirty="0" smtClean="0"/>
              <a:t>Already knew this would become an issue eventually</a:t>
            </a:r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r>
              <a:rPr lang="en-US" sz="1400" dirty="0" smtClean="0"/>
              <a:t>Merged DF errors because “cap” changes between these dates and resulted in “</a:t>
            </a:r>
            <a:r>
              <a:rPr lang="en-US" sz="1400" dirty="0" err="1" smtClean="0"/>
              <a:t>shares_y</a:t>
            </a:r>
            <a:r>
              <a:rPr lang="en-US" sz="1400" dirty="0" smtClean="0"/>
              <a:t>” = </a:t>
            </a:r>
            <a:r>
              <a:rPr lang="en-US" sz="1400" dirty="0" err="1" smtClean="0"/>
              <a:t>NaN</a:t>
            </a:r>
            <a:endParaRPr lang="en-US" sz="1400" dirty="0" smtClean="0"/>
          </a:p>
          <a:p>
            <a:r>
              <a:rPr lang="en-US" sz="1400" dirty="0" smtClean="0"/>
              <a:t>Solutions:</a:t>
            </a:r>
          </a:p>
          <a:p>
            <a:pPr lvl="1"/>
            <a:r>
              <a:rPr lang="en-US" sz="1100" dirty="0" smtClean="0"/>
              <a:t>a) Could update cap size for all entries daily</a:t>
            </a:r>
          </a:p>
          <a:p>
            <a:pPr lvl="1"/>
            <a:r>
              <a:rPr lang="en-US" sz="1100" dirty="0" smtClean="0"/>
              <a:t>b) Modify `</a:t>
            </a:r>
            <a:r>
              <a:rPr lang="en-US" sz="1100" dirty="0" err="1" smtClean="0"/>
              <a:t>sectors.db</a:t>
            </a:r>
            <a:r>
              <a:rPr lang="en-US" sz="1100" dirty="0" smtClean="0"/>
              <a:t>` to include [‘cap’,’</a:t>
            </a:r>
            <a:r>
              <a:rPr lang="en-US" sz="1100" dirty="0" err="1" smtClean="0"/>
              <a:t>market_cap</a:t>
            </a:r>
            <a:r>
              <a:rPr lang="en-US" sz="1100" dirty="0" smtClean="0"/>
              <a:t>’] and update that every so often (avoids the updating of cap/</a:t>
            </a:r>
            <a:r>
              <a:rPr lang="en-US" sz="1100" dirty="0" err="1" smtClean="0"/>
              <a:t>market_cap</a:t>
            </a:r>
            <a:r>
              <a:rPr lang="en-US" sz="1100" dirty="0" smtClean="0"/>
              <a:t> within the </a:t>
            </a:r>
            <a:r>
              <a:rPr lang="en-US" sz="1100" dirty="0" err="1" smtClean="0"/>
              <a:t>arkfund.db</a:t>
            </a:r>
            <a:r>
              <a:rPr lang="en-US" sz="1100" dirty="0"/>
              <a:t> </a:t>
            </a:r>
            <a:r>
              <a:rPr lang="en-US" sz="1100" dirty="0" smtClean="0"/>
              <a:t>--- however requires calls to `</a:t>
            </a:r>
            <a:r>
              <a:rPr lang="en-US" sz="1100" dirty="0" err="1" smtClean="0"/>
              <a:t>sectors.db</a:t>
            </a:r>
            <a:r>
              <a:rPr lang="en-US" sz="1100" dirty="0" smtClean="0"/>
              <a:t>` separately to append data together in functions that require that info.</a:t>
            </a:r>
          </a:p>
          <a:p>
            <a:pPr lvl="2"/>
            <a:r>
              <a:rPr lang="en-US" sz="1600" dirty="0" smtClean="0"/>
              <a:t>Leaning toward solution (b)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332" y="2824713"/>
            <a:ext cx="5316762" cy="19640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65366" y="3063834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1/13 “Mid”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830714" y="3691057"/>
            <a:ext cx="1083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1/15 “Small”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1818691" y="4381602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a.merge</a:t>
            </a:r>
            <a:r>
              <a:rPr lang="en-US" sz="1200" dirty="0" smtClean="0"/>
              <a:t>(b) --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38130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1/18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600" y="1338044"/>
            <a:ext cx="10022775" cy="3028209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update_sectors</a:t>
            </a:r>
            <a:r>
              <a:rPr lang="en-US" sz="2200" dirty="0" smtClean="0"/>
              <a:t>() / </a:t>
            </a:r>
            <a:r>
              <a:rPr lang="en-US" sz="2200" dirty="0" err="1" smtClean="0"/>
              <a:t>update_arkfund</a:t>
            </a:r>
            <a:r>
              <a:rPr lang="en-US" sz="2200" dirty="0" smtClean="0"/>
              <a:t>()</a:t>
            </a:r>
          </a:p>
          <a:p>
            <a:pPr lvl="1"/>
            <a:r>
              <a:rPr lang="en-US" sz="1400" dirty="0" smtClean="0"/>
              <a:t>Per previous slide … moved capitalization() function that was sitting inside </a:t>
            </a:r>
            <a:r>
              <a:rPr lang="en-US" sz="1400" dirty="0" err="1" smtClean="0"/>
              <a:t>update_arkfund</a:t>
            </a:r>
            <a:r>
              <a:rPr lang="en-US" sz="1400" dirty="0" smtClean="0"/>
              <a:t>() into </a:t>
            </a:r>
            <a:r>
              <a:rPr lang="en-US" sz="1400" dirty="0" err="1" smtClean="0"/>
              <a:t>update_sectors</a:t>
            </a:r>
            <a:r>
              <a:rPr lang="en-US" sz="1400" dirty="0" smtClean="0"/>
              <a:t>()</a:t>
            </a:r>
          </a:p>
          <a:p>
            <a:pPr lvl="1"/>
            <a:r>
              <a:rPr lang="en-US" sz="1400" dirty="0" smtClean="0"/>
              <a:t>Per that action</a:t>
            </a:r>
          </a:p>
          <a:p>
            <a:pPr lvl="2"/>
            <a:r>
              <a:rPr lang="en-US" sz="1200" dirty="0" smtClean="0"/>
              <a:t>1) </a:t>
            </a:r>
            <a:r>
              <a:rPr lang="en-US" sz="1200" dirty="0" err="1" smtClean="0"/>
              <a:t>sectors.db</a:t>
            </a:r>
            <a:r>
              <a:rPr lang="en-US" sz="1200" dirty="0" smtClean="0"/>
              <a:t> now contains [‘cap’,’</a:t>
            </a:r>
            <a:r>
              <a:rPr lang="en-US" sz="1200" dirty="0" err="1" smtClean="0"/>
              <a:t>market_cap</a:t>
            </a:r>
            <a:r>
              <a:rPr lang="en-US" sz="1200" dirty="0" smtClean="0"/>
              <a:t>’]</a:t>
            </a:r>
          </a:p>
          <a:p>
            <a:pPr lvl="2"/>
            <a:r>
              <a:rPr lang="en-US" sz="1200" dirty="0" smtClean="0"/>
              <a:t>2) </a:t>
            </a:r>
            <a:r>
              <a:rPr lang="en-US" sz="1200" dirty="0" err="1" smtClean="0"/>
              <a:t>ARKFunds.db</a:t>
            </a:r>
            <a:r>
              <a:rPr lang="en-US" sz="1200" dirty="0" smtClean="0"/>
              <a:t> </a:t>
            </a:r>
            <a:r>
              <a:rPr lang="en-US" sz="1200" u="sng" dirty="0" smtClean="0"/>
              <a:t>still</a:t>
            </a:r>
            <a:r>
              <a:rPr lang="en-US" sz="1200" dirty="0" smtClean="0"/>
              <a:t> contains [‘cap’,’</a:t>
            </a:r>
            <a:r>
              <a:rPr lang="en-US" sz="1200" dirty="0" err="1" smtClean="0"/>
              <a:t>market_cap</a:t>
            </a:r>
            <a:r>
              <a:rPr lang="en-US" sz="1200" dirty="0" smtClean="0"/>
              <a:t>’] --- however no does not compute updated capitalization values … it merely references (1) and steals it from </a:t>
            </a:r>
            <a:r>
              <a:rPr lang="en-US" sz="1200" dirty="0" err="1" smtClean="0"/>
              <a:t>sectors.db</a:t>
            </a:r>
            <a:r>
              <a:rPr lang="en-US" sz="1200" dirty="0"/>
              <a:t> </a:t>
            </a:r>
            <a:r>
              <a:rPr lang="en-US" sz="1200" dirty="0" smtClean="0"/>
              <a:t>upon loading new data</a:t>
            </a:r>
          </a:p>
          <a:p>
            <a:pPr lvl="3"/>
            <a:r>
              <a:rPr lang="en-US" sz="1200" dirty="0" smtClean="0"/>
              <a:t>Could alternatively remove this info from the table, but when the database grows I worry making calls to 1 year of data may slow the processing if it has to load </a:t>
            </a:r>
            <a:r>
              <a:rPr lang="en-US" sz="1200" dirty="0" err="1" smtClean="0"/>
              <a:t>ARKFund.db</a:t>
            </a:r>
            <a:r>
              <a:rPr lang="en-US" sz="1200" dirty="0" smtClean="0"/>
              <a:t> AND </a:t>
            </a:r>
            <a:r>
              <a:rPr lang="en-US" sz="1200" dirty="0" err="1" smtClean="0"/>
              <a:t>sectors.db</a:t>
            </a:r>
            <a:r>
              <a:rPr lang="en-US" sz="1200" dirty="0" smtClean="0"/>
              <a:t> THEN merge to create ‘cap’,’</a:t>
            </a:r>
            <a:r>
              <a:rPr lang="en-US" sz="1200" dirty="0" err="1" smtClean="0"/>
              <a:t>market_cap</a:t>
            </a:r>
            <a:r>
              <a:rPr lang="en-US" sz="1200" dirty="0" smtClean="0"/>
              <a:t>’ for </a:t>
            </a:r>
            <a:r>
              <a:rPr lang="en-US" sz="1200" dirty="0" err="1" smtClean="0"/>
              <a:t>ARKFund.db’s</a:t>
            </a:r>
            <a:r>
              <a:rPr lang="en-US" sz="1200" dirty="0" smtClean="0"/>
              <a:t> </a:t>
            </a:r>
            <a:r>
              <a:rPr lang="en-US" sz="1200" dirty="0" err="1" smtClean="0"/>
              <a:t>dataframe</a:t>
            </a:r>
            <a:r>
              <a:rPr lang="en-US" sz="1200" dirty="0" smtClean="0"/>
              <a:t> in memory for EACH function that makes this call</a:t>
            </a:r>
          </a:p>
          <a:p>
            <a:pPr lvl="2"/>
            <a:r>
              <a:rPr lang="en-US" sz="1200" dirty="0" smtClean="0"/>
              <a:t>3) </a:t>
            </a:r>
            <a:r>
              <a:rPr lang="en-US" sz="1200" dirty="0" err="1" smtClean="0"/>
              <a:t>update_capitalization</a:t>
            </a:r>
            <a:r>
              <a:rPr lang="en-US" sz="1200" dirty="0" smtClean="0"/>
              <a:t>() function’s purpose was to update cap &amp; </a:t>
            </a:r>
            <a:r>
              <a:rPr lang="en-US" sz="1200" dirty="0" err="1" smtClean="0"/>
              <a:t>market_cap</a:t>
            </a:r>
            <a:r>
              <a:rPr lang="en-US" sz="1200" dirty="0" smtClean="0"/>
              <a:t> data for `</a:t>
            </a:r>
            <a:r>
              <a:rPr lang="en-US" sz="1200" dirty="0" err="1" smtClean="0"/>
              <a:t>ARKFund.db</a:t>
            </a:r>
            <a:r>
              <a:rPr lang="en-US" sz="1200" dirty="0" smtClean="0"/>
              <a:t>` but now needs to be repurposed for to update </a:t>
            </a:r>
            <a:r>
              <a:rPr lang="en-US" sz="1200" u="sng" dirty="0" smtClean="0"/>
              <a:t>BOTH</a:t>
            </a:r>
            <a:r>
              <a:rPr lang="en-US" sz="1200" dirty="0" smtClean="0"/>
              <a:t> `</a:t>
            </a:r>
            <a:r>
              <a:rPr lang="en-US" sz="1200" dirty="0" err="1" smtClean="0"/>
              <a:t>ARKFund.db</a:t>
            </a:r>
            <a:r>
              <a:rPr lang="en-US" sz="1200" dirty="0" smtClean="0"/>
              <a:t>` and `</a:t>
            </a:r>
            <a:r>
              <a:rPr lang="en-US" sz="1200" dirty="0" err="1" smtClean="0"/>
              <a:t>sectors.db</a:t>
            </a:r>
            <a:r>
              <a:rPr lang="en-US" sz="1200" dirty="0" smtClean="0"/>
              <a:t>` appropriately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12" y="4643252"/>
            <a:ext cx="3460290" cy="20603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1911" y="4366253"/>
            <a:ext cx="40379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/>
              <a:t>update_sectors</a:t>
            </a:r>
            <a:r>
              <a:rPr lang="en-US" sz="1100" dirty="0" smtClean="0"/>
              <a:t>() changes: Added </a:t>
            </a:r>
            <a:r>
              <a:rPr lang="en-US" sz="1100" dirty="0" err="1" smtClean="0"/>
              <a:t>c,m</a:t>
            </a:r>
            <a:r>
              <a:rPr lang="en-US" sz="1100" dirty="0" smtClean="0"/>
              <a:t> &amp; subsequent </a:t>
            </a:r>
            <a:r>
              <a:rPr lang="en-US" sz="1100" dirty="0" err="1" smtClean="0"/>
              <a:t>vars</a:t>
            </a:r>
            <a:endParaRPr lang="en-US" sz="11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194" y="4643252"/>
            <a:ext cx="6708318" cy="20603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31891" y="4366253"/>
            <a:ext cx="6373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update_arkfund</a:t>
            </a:r>
            <a:r>
              <a:rPr lang="en-US" sz="1100" dirty="0" smtClean="0"/>
              <a:t>() changes: Modified capitalization code to grab from sectors (already loaded </a:t>
            </a:r>
            <a:r>
              <a:rPr lang="en-US" sz="1100" dirty="0" err="1" smtClean="0"/>
              <a:t>var</a:t>
            </a:r>
            <a:r>
              <a:rPr lang="en-US" sz="1100" dirty="0" smtClean="0"/>
              <a:t>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65080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1/18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600" y="1338044"/>
            <a:ext cx="10022775" cy="3028209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update_sectors</a:t>
            </a:r>
            <a:r>
              <a:rPr lang="en-US" sz="2200" dirty="0" smtClean="0"/>
              <a:t>() / </a:t>
            </a:r>
            <a:r>
              <a:rPr lang="en-US" sz="2200" dirty="0" err="1" smtClean="0"/>
              <a:t>update_arkfund</a:t>
            </a:r>
            <a:r>
              <a:rPr lang="en-US" sz="2200" dirty="0" smtClean="0"/>
              <a:t>()</a:t>
            </a:r>
          </a:p>
          <a:p>
            <a:pPr lvl="1"/>
            <a:r>
              <a:rPr lang="en-US" sz="1400" dirty="0" smtClean="0"/>
              <a:t>Per previous slide … moved capitalization() function that was sitting inside </a:t>
            </a:r>
            <a:r>
              <a:rPr lang="en-US" sz="1400" dirty="0" err="1" smtClean="0"/>
              <a:t>update_arkfund</a:t>
            </a:r>
            <a:r>
              <a:rPr lang="en-US" sz="1400" dirty="0" smtClean="0"/>
              <a:t>() into </a:t>
            </a:r>
            <a:r>
              <a:rPr lang="en-US" sz="1400" dirty="0" err="1" smtClean="0"/>
              <a:t>update_sectors</a:t>
            </a:r>
            <a:r>
              <a:rPr lang="en-US" sz="1400" dirty="0" smtClean="0"/>
              <a:t>()</a:t>
            </a:r>
          </a:p>
          <a:p>
            <a:pPr lvl="1"/>
            <a:r>
              <a:rPr lang="en-US" sz="1400" dirty="0" smtClean="0"/>
              <a:t>Per that action</a:t>
            </a:r>
          </a:p>
          <a:p>
            <a:pPr lvl="2"/>
            <a:r>
              <a:rPr lang="en-US" sz="800" strike="sngStrike" dirty="0" smtClean="0"/>
              <a:t>1) </a:t>
            </a:r>
            <a:r>
              <a:rPr lang="en-US" sz="800" strike="sngStrike" dirty="0" err="1" smtClean="0"/>
              <a:t>sectors.db</a:t>
            </a:r>
            <a:r>
              <a:rPr lang="en-US" sz="800" strike="sngStrike" dirty="0" smtClean="0"/>
              <a:t> now contains [‘cap’,’</a:t>
            </a:r>
            <a:r>
              <a:rPr lang="en-US" sz="800" strike="sngStrike" dirty="0" err="1" smtClean="0"/>
              <a:t>market_cap</a:t>
            </a:r>
            <a:r>
              <a:rPr lang="en-US" sz="800" strike="sngStrike" dirty="0" smtClean="0"/>
              <a:t>’]</a:t>
            </a:r>
          </a:p>
          <a:p>
            <a:pPr lvl="2"/>
            <a:r>
              <a:rPr lang="en-US" sz="800" strike="sngStrike" dirty="0" smtClean="0"/>
              <a:t>2) </a:t>
            </a:r>
            <a:r>
              <a:rPr lang="en-US" sz="800" strike="sngStrike" dirty="0" err="1" smtClean="0"/>
              <a:t>ARKFunds.db</a:t>
            </a:r>
            <a:r>
              <a:rPr lang="en-US" sz="800" strike="sngStrike" dirty="0" smtClean="0"/>
              <a:t> </a:t>
            </a:r>
            <a:r>
              <a:rPr lang="en-US" sz="800" u="sng" strike="sngStrike" dirty="0" smtClean="0"/>
              <a:t>still</a:t>
            </a:r>
            <a:r>
              <a:rPr lang="en-US" sz="800" strike="sngStrike" dirty="0" smtClean="0"/>
              <a:t> contains [‘cap’,’</a:t>
            </a:r>
            <a:r>
              <a:rPr lang="en-US" sz="800" strike="sngStrike" dirty="0" err="1" smtClean="0"/>
              <a:t>market_cap</a:t>
            </a:r>
            <a:r>
              <a:rPr lang="en-US" sz="800" strike="sngStrike" dirty="0" smtClean="0"/>
              <a:t>’] --- however no does not compute updated capitalization values … it merely references (1) and steals it from </a:t>
            </a:r>
            <a:r>
              <a:rPr lang="en-US" sz="800" strike="sngStrike" dirty="0" err="1" smtClean="0"/>
              <a:t>sectors.db</a:t>
            </a:r>
            <a:r>
              <a:rPr lang="en-US" sz="800" strike="sngStrike" dirty="0"/>
              <a:t> </a:t>
            </a:r>
            <a:r>
              <a:rPr lang="en-US" sz="800" strike="sngStrike" dirty="0" smtClean="0"/>
              <a:t>upon loading new data</a:t>
            </a:r>
          </a:p>
          <a:p>
            <a:pPr lvl="3"/>
            <a:r>
              <a:rPr lang="en-US" sz="800" strike="sngStrike" dirty="0" smtClean="0"/>
              <a:t>Could alternatively remove this info from the table, but when the database grows I worry making calls to 1 year of data may slow the processing if it has to load </a:t>
            </a:r>
            <a:r>
              <a:rPr lang="en-US" sz="800" strike="sngStrike" dirty="0" err="1" smtClean="0"/>
              <a:t>ARKFund.db</a:t>
            </a:r>
            <a:r>
              <a:rPr lang="en-US" sz="800" strike="sngStrike" dirty="0" smtClean="0"/>
              <a:t> AND </a:t>
            </a:r>
            <a:r>
              <a:rPr lang="en-US" sz="800" strike="sngStrike" dirty="0" err="1" smtClean="0"/>
              <a:t>sectors.db</a:t>
            </a:r>
            <a:r>
              <a:rPr lang="en-US" sz="800" strike="sngStrike" dirty="0" smtClean="0"/>
              <a:t> THEN merge to create ‘cap’,’</a:t>
            </a:r>
            <a:r>
              <a:rPr lang="en-US" sz="800" strike="sngStrike" dirty="0" err="1" smtClean="0"/>
              <a:t>market_cap</a:t>
            </a:r>
            <a:r>
              <a:rPr lang="en-US" sz="800" strike="sngStrike" dirty="0" smtClean="0"/>
              <a:t>’ for </a:t>
            </a:r>
            <a:r>
              <a:rPr lang="en-US" sz="800" strike="sngStrike" dirty="0" err="1" smtClean="0"/>
              <a:t>ARKFund.db’s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dataframe</a:t>
            </a:r>
            <a:r>
              <a:rPr lang="en-US" sz="800" strike="sngStrike" dirty="0" smtClean="0"/>
              <a:t> in memory for EACH function that makes this call</a:t>
            </a:r>
          </a:p>
          <a:p>
            <a:pPr lvl="2"/>
            <a:r>
              <a:rPr lang="en-US" sz="1200" dirty="0" smtClean="0"/>
              <a:t>3) </a:t>
            </a:r>
            <a:r>
              <a:rPr lang="en-US" sz="1200" dirty="0" err="1" smtClean="0"/>
              <a:t>update_capitalization</a:t>
            </a:r>
            <a:r>
              <a:rPr lang="en-US" sz="1200" dirty="0" smtClean="0"/>
              <a:t>() function’s purpose was to update cap &amp; </a:t>
            </a:r>
            <a:r>
              <a:rPr lang="en-US" sz="1200" dirty="0" err="1" smtClean="0"/>
              <a:t>market_cap</a:t>
            </a:r>
            <a:r>
              <a:rPr lang="en-US" sz="1200" dirty="0" smtClean="0"/>
              <a:t> data for `</a:t>
            </a:r>
            <a:r>
              <a:rPr lang="en-US" sz="1200" dirty="0" err="1" smtClean="0"/>
              <a:t>ARKFund.db</a:t>
            </a:r>
            <a:r>
              <a:rPr lang="en-US" sz="1200" dirty="0" smtClean="0"/>
              <a:t>` but now needs to be repurposed for to update </a:t>
            </a:r>
            <a:r>
              <a:rPr lang="en-US" sz="1200" u="sng" dirty="0" smtClean="0"/>
              <a:t>BOTH</a:t>
            </a:r>
            <a:r>
              <a:rPr lang="en-US" sz="1200" dirty="0" smtClean="0"/>
              <a:t> `</a:t>
            </a:r>
            <a:r>
              <a:rPr lang="en-US" sz="1200" dirty="0" err="1" smtClean="0"/>
              <a:t>ARKFund.db</a:t>
            </a:r>
            <a:r>
              <a:rPr lang="en-US" sz="1200" dirty="0" smtClean="0"/>
              <a:t>` and `</a:t>
            </a:r>
            <a:r>
              <a:rPr lang="en-US" sz="1200" dirty="0" err="1" smtClean="0"/>
              <a:t>sectors.db</a:t>
            </a:r>
            <a:r>
              <a:rPr lang="en-US" sz="1200" dirty="0" smtClean="0"/>
              <a:t>` appropriately</a:t>
            </a:r>
          </a:p>
          <a:p>
            <a:pPr lvl="2"/>
            <a:r>
              <a:rPr lang="en-US" sz="1200" dirty="0" smtClean="0"/>
              <a:t>4) Also updated capitalization() to say “Nano” instead of “NA” for companies that don’t fit </a:t>
            </a:r>
            <a:r>
              <a:rPr lang="en-US" sz="1200" dirty="0" err="1" smtClean="0"/>
              <a:t>Micro,Small,Mid,Large</a:t>
            </a:r>
            <a:endParaRPr lang="en-US" sz="1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741905" y="5078773"/>
            <a:ext cx="973213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/>
              <a:t>update_capitalization</a:t>
            </a:r>
            <a:r>
              <a:rPr lang="en-US" sz="1100" dirty="0" smtClean="0"/>
              <a:t>() changes: </a:t>
            </a:r>
          </a:p>
          <a:p>
            <a:r>
              <a:rPr lang="en-US" sz="1100" dirty="0" smtClean="0"/>
              <a:t>Added functionality to update </a:t>
            </a:r>
            <a:r>
              <a:rPr lang="en-US" sz="1100" dirty="0" err="1" smtClean="0"/>
              <a:t>sectors.db</a:t>
            </a:r>
            <a:r>
              <a:rPr lang="en-US" sz="1100" dirty="0" smtClean="0"/>
              <a:t> </a:t>
            </a:r>
          </a:p>
          <a:p>
            <a:r>
              <a:rPr lang="en-US" sz="1100" dirty="0" smtClean="0"/>
              <a:t>THEN use that info to update </a:t>
            </a:r>
            <a:r>
              <a:rPr lang="en-US" sz="1100" dirty="0" err="1" smtClean="0"/>
              <a:t>ARKFund.db</a:t>
            </a:r>
            <a:endParaRPr lang="en-US" sz="1100" dirty="0" smtClean="0"/>
          </a:p>
          <a:p>
            <a:endParaRPr lang="en-US" sz="1100" dirty="0"/>
          </a:p>
          <a:p>
            <a:r>
              <a:rPr lang="en-US" sz="1100" dirty="0" smtClean="0"/>
              <a:t>… it runs so fast! (only ~4s for 1/4 - 1/15 data)</a:t>
            </a:r>
            <a:endParaRPr lang="en-US" sz="1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691" y="4066178"/>
            <a:ext cx="5358670" cy="2753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592" y="4439018"/>
            <a:ext cx="2516395" cy="22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96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1/18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600" y="1338044"/>
            <a:ext cx="10022775" cy="3028209"/>
          </a:xfrm>
        </p:spPr>
        <p:txBody>
          <a:bodyPr>
            <a:normAutofit/>
          </a:bodyPr>
          <a:lstStyle/>
          <a:p>
            <a:r>
              <a:rPr lang="en-US" sz="2200" dirty="0" smtClean="0"/>
              <a:t>Changed printout</a:t>
            </a:r>
          </a:p>
          <a:p>
            <a:pPr lvl="1"/>
            <a:r>
              <a:rPr lang="en-US" sz="1400" dirty="0" err="1" smtClean="0"/>
              <a:t>Update_arkfund</a:t>
            </a:r>
            <a:r>
              <a:rPr lang="en-US" sz="1400" dirty="0" smtClean="0"/>
              <a:t>() is the main function and it has a lot of printouts … it’d be great to know which subroutine is currently running </a:t>
            </a:r>
            <a:r>
              <a:rPr lang="en-US" sz="1400" dirty="0" smtClean="0">
                <a:sym typeface="Wingdings" panose="05000000000000000000" pitchFamily="2" charset="2"/>
              </a:rPr>
              <a:t> Change </a:t>
            </a:r>
            <a:r>
              <a:rPr lang="en-US" sz="1400" dirty="0" err="1" smtClean="0">
                <a:sym typeface="Wingdings" panose="05000000000000000000" pitchFamily="2" charset="2"/>
              </a:rPr>
              <a:t>prinouts</a:t>
            </a:r>
            <a:r>
              <a:rPr lang="en-US" sz="1400" dirty="0" smtClean="0">
                <a:sym typeface="Wingdings" panose="05000000000000000000" pitchFamily="2" charset="2"/>
              </a:rPr>
              <a:t> of various things to make it clearer</a:t>
            </a:r>
          </a:p>
          <a:p>
            <a:pPr lvl="1"/>
            <a:r>
              <a:rPr lang="en-US" sz="1400" dirty="0" smtClean="0">
                <a:sym typeface="Wingdings" panose="05000000000000000000" pitchFamily="2" charset="2"/>
              </a:rPr>
              <a:t>In general … just adding print({</a:t>
            </a:r>
            <a:r>
              <a:rPr lang="en-US" sz="1400" dirty="0" err="1" smtClean="0">
                <a:sym typeface="Wingdings" panose="05000000000000000000" pitchFamily="2" charset="2"/>
              </a:rPr>
              <a:t>name_of_function</a:t>
            </a:r>
            <a:r>
              <a:rPr lang="en-US" sz="1400" dirty="0" smtClean="0">
                <a:sym typeface="Wingdings" panose="05000000000000000000" pitchFamily="2" charset="2"/>
              </a:rPr>
              <a:t>():}) and tabbing everything an additional tab over</a:t>
            </a:r>
            <a:endParaRPr lang="en-US" sz="1400" dirty="0" smtClean="0"/>
          </a:p>
          <a:p>
            <a:pPr lvl="2"/>
            <a:r>
              <a:rPr lang="en-US" sz="1200" dirty="0" err="1" smtClean="0"/>
              <a:t>Update_sectors</a:t>
            </a:r>
            <a:r>
              <a:rPr lang="en-US" sz="1200" dirty="0" smtClean="0"/>
              <a:t>()</a:t>
            </a:r>
          </a:p>
          <a:p>
            <a:pPr lvl="2"/>
            <a:r>
              <a:rPr lang="en-US" sz="1200" dirty="0" err="1" smtClean="0"/>
              <a:t>Backup_data</a:t>
            </a:r>
            <a:r>
              <a:rPr lang="en-US" sz="1200" dirty="0" smtClean="0"/>
              <a:t>()</a:t>
            </a:r>
          </a:p>
          <a:p>
            <a:pPr lvl="2"/>
            <a:r>
              <a:rPr lang="en-US" sz="1200" dirty="0" err="1" smtClean="0"/>
              <a:t>Update_capitalizations</a:t>
            </a:r>
            <a:r>
              <a:rPr lang="en-US" sz="1200" dirty="0" smtClean="0"/>
              <a:t>()</a:t>
            </a:r>
          </a:p>
          <a:p>
            <a:pPr lvl="2"/>
            <a:endParaRPr lang="en-US" sz="12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64" y="3534575"/>
            <a:ext cx="3800114" cy="9550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66718" y="3249487"/>
            <a:ext cx="530145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Running all (except </a:t>
            </a:r>
            <a:r>
              <a:rPr lang="en-US" sz="1050" dirty="0" err="1" smtClean="0"/>
              <a:t>backup_data</a:t>
            </a:r>
            <a:r>
              <a:rPr lang="en-US" sz="1050" dirty="0" smtClean="0"/>
              <a:t>) and </a:t>
            </a:r>
          </a:p>
          <a:p>
            <a:r>
              <a:rPr lang="en-US" sz="1050" dirty="0" smtClean="0"/>
              <a:t>processing 1/4 – 1/8 data only took 6s! (33s if </a:t>
            </a:r>
            <a:r>
              <a:rPr lang="en-US" sz="1050" dirty="0" err="1" smtClean="0"/>
              <a:t>sectors.db</a:t>
            </a:r>
            <a:r>
              <a:rPr lang="en-US" sz="1050" dirty="0" smtClean="0"/>
              <a:t> actually has to be updated) </a:t>
            </a:r>
            <a:endParaRPr lang="en-US" sz="1050" dirty="0"/>
          </a:p>
        </p:txBody>
      </p:sp>
      <p:sp>
        <p:nvSpPr>
          <p:cNvPr id="9" name="TextBox 8"/>
          <p:cNvSpPr txBox="1"/>
          <p:nvPr/>
        </p:nvSpPr>
        <p:spPr>
          <a:xfrm>
            <a:off x="795636" y="3322914"/>
            <a:ext cx="30460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Here is the printout of 1/4 to 1/8 data loading:</a:t>
            </a:r>
            <a:endParaRPr lang="en-US" sz="105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764" y="4495633"/>
            <a:ext cx="2345387" cy="6991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765" y="5194786"/>
            <a:ext cx="3651672" cy="10143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1714" y="3945370"/>
            <a:ext cx="3652021" cy="2263769"/>
          </a:xfrm>
          <a:prstGeom prst="rect">
            <a:avLst/>
          </a:prstGeom>
        </p:spPr>
      </p:pic>
      <p:cxnSp>
        <p:nvCxnSpPr>
          <p:cNvPr id="14" name="Straight Connector 13"/>
          <p:cNvCxnSpPr>
            <a:stCxn id="11" idx="2"/>
          </p:cNvCxnSpPr>
          <p:nvPr/>
        </p:nvCxnSpPr>
        <p:spPr>
          <a:xfrm>
            <a:off x="2704601" y="6209139"/>
            <a:ext cx="0" cy="292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704601" y="6501740"/>
            <a:ext cx="21286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4833257" y="3681351"/>
            <a:ext cx="0" cy="2820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833257" y="3681351"/>
            <a:ext cx="21286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6959934" y="3681350"/>
            <a:ext cx="1979" cy="178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6959934" y="3770416"/>
            <a:ext cx="82134" cy="89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6899564" y="3790992"/>
            <a:ext cx="60370" cy="64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6078" y="6212308"/>
            <a:ext cx="1870354" cy="16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64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1/18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600" y="1338044"/>
            <a:ext cx="10022775" cy="5181509"/>
          </a:xfrm>
        </p:spPr>
        <p:txBody>
          <a:bodyPr>
            <a:normAutofit/>
          </a:bodyPr>
          <a:lstStyle/>
          <a:p>
            <a:r>
              <a:rPr lang="en-US" sz="2200" dirty="0" smtClean="0"/>
              <a:t>Recap</a:t>
            </a:r>
          </a:p>
          <a:p>
            <a:pPr lvl="1"/>
            <a:r>
              <a:rPr lang="en-US" sz="1800" dirty="0" err="1" smtClean="0"/>
              <a:t>Update_arkfund</a:t>
            </a:r>
            <a:r>
              <a:rPr lang="en-US" sz="1800" dirty="0" smtClean="0"/>
              <a:t>() was always the main function … but didn’t fully fulfill that purpose</a:t>
            </a:r>
          </a:p>
          <a:p>
            <a:pPr lvl="2"/>
            <a:r>
              <a:rPr lang="en-US" sz="1200" dirty="0" err="1" smtClean="0"/>
              <a:t>Update_capitalization</a:t>
            </a:r>
            <a:r>
              <a:rPr lang="en-US" sz="1200" dirty="0" smtClean="0"/>
              <a:t>() has been pushed into </a:t>
            </a:r>
            <a:r>
              <a:rPr lang="en-US" sz="1200" dirty="0" err="1" smtClean="0"/>
              <a:t>update_arkfund</a:t>
            </a:r>
            <a:r>
              <a:rPr lang="en-US" sz="1200" dirty="0" smtClean="0"/>
              <a:t>()</a:t>
            </a:r>
          </a:p>
          <a:p>
            <a:pPr lvl="2"/>
            <a:r>
              <a:rPr lang="en-US" sz="1200" dirty="0" err="1"/>
              <a:t>Change_in_portfolio</a:t>
            </a:r>
            <a:r>
              <a:rPr lang="en-US" sz="1200" dirty="0"/>
              <a:t>()</a:t>
            </a:r>
            <a:r>
              <a:rPr lang="en-US" sz="1200" dirty="0" smtClean="0"/>
              <a:t> has been pushed into </a:t>
            </a:r>
            <a:r>
              <a:rPr lang="en-US" sz="1200" dirty="0" err="1" smtClean="0"/>
              <a:t>update_arkfund</a:t>
            </a:r>
            <a:r>
              <a:rPr lang="en-US" sz="1200" dirty="0" smtClean="0"/>
              <a:t>()</a:t>
            </a:r>
          </a:p>
          <a:p>
            <a:pPr lvl="3"/>
            <a:r>
              <a:rPr lang="en-US" sz="1200" dirty="0" err="1"/>
              <a:t>Change_in_portfolio</a:t>
            </a:r>
            <a:r>
              <a:rPr lang="en-US" sz="1200" dirty="0" smtClean="0"/>
              <a:t>() also now reports an “alerts” </a:t>
            </a:r>
            <a:r>
              <a:rPr lang="en-US" sz="1200" dirty="0" err="1" smtClean="0"/>
              <a:t>df</a:t>
            </a:r>
            <a:r>
              <a:rPr lang="en-US" sz="1200" dirty="0" smtClean="0"/>
              <a:t> of significant change in share size</a:t>
            </a:r>
          </a:p>
          <a:p>
            <a:pPr lvl="1"/>
            <a:r>
              <a:rPr lang="en-US" sz="1800" dirty="0" err="1" smtClean="0"/>
              <a:t>Sectors.db</a:t>
            </a:r>
            <a:r>
              <a:rPr lang="en-US" sz="1800" dirty="0" smtClean="0"/>
              <a:t> has been updated to contain [‘cap’,’</a:t>
            </a:r>
            <a:r>
              <a:rPr lang="en-US" sz="1800" dirty="0" err="1" smtClean="0"/>
              <a:t>market_cap</a:t>
            </a:r>
            <a:r>
              <a:rPr lang="en-US" sz="1800" dirty="0" smtClean="0"/>
              <a:t>’] information</a:t>
            </a:r>
          </a:p>
          <a:p>
            <a:pPr lvl="2"/>
            <a:r>
              <a:rPr lang="en-US" sz="1200" dirty="0" smtClean="0"/>
              <a:t>Subsequently </a:t>
            </a:r>
            <a:r>
              <a:rPr lang="en-US" sz="1200" dirty="0" err="1" smtClean="0"/>
              <a:t>ARKFund.db</a:t>
            </a:r>
            <a:r>
              <a:rPr lang="en-US" sz="1200" dirty="0" smtClean="0"/>
              <a:t> still contains that info, but now obtains its capitalization information from </a:t>
            </a:r>
            <a:r>
              <a:rPr lang="en-US" sz="1200" dirty="0" err="1" smtClean="0"/>
              <a:t>sectors.db</a:t>
            </a:r>
            <a:r>
              <a:rPr lang="en-US" sz="1200" dirty="0" smtClean="0"/>
              <a:t> instead (resulting in faster processing &amp; less calls to the </a:t>
            </a:r>
            <a:r>
              <a:rPr lang="en-US" sz="1200" dirty="0" err="1" smtClean="0"/>
              <a:t>finviz</a:t>
            </a:r>
            <a:r>
              <a:rPr lang="en-US" sz="1200" dirty="0" smtClean="0"/>
              <a:t> API)</a:t>
            </a:r>
          </a:p>
          <a:p>
            <a:pPr lvl="2"/>
            <a:r>
              <a:rPr lang="en-US" sz="1200" dirty="0" smtClean="0"/>
              <a:t>This change resolves issues that I foresaw could arise in computation (where cap size differs from 1 trading session to the next). With the data coming from </a:t>
            </a:r>
            <a:r>
              <a:rPr lang="en-US" sz="1200" dirty="0" err="1" smtClean="0"/>
              <a:t>sectors.db</a:t>
            </a:r>
            <a:r>
              <a:rPr lang="en-US" sz="1200" dirty="0" smtClean="0"/>
              <a:t> the information will be unified across trading sessions --- and </a:t>
            </a:r>
            <a:r>
              <a:rPr lang="en-US" sz="1200" dirty="0" err="1" smtClean="0"/>
              <a:t>update_capitalizations</a:t>
            </a:r>
            <a:r>
              <a:rPr lang="en-US" sz="1200" dirty="0" smtClean="0"/>
              <a:t>() will run on a weekly Friday basis to keep it up-to-date</a:t>
            </a:r>
          </a:p>
          <a:p>
            <a:pPr lvl="1"/>
            <a:r>
              <a:rPr lang="en-US" dirty="0" err="1" smtClean="0"/>
              <a:t>Update_arkfund</a:t>
            </a:r>
            <a:r>
              <a:rPr lang="en-US" dirty="0" smtClean="0"/>
              <a:t>()</a:t>
            </a:r>
          </a:p>
          <a:p>
            <a:pPr lvl="2"/>
            <a:r>
              <a:rPr lang="en-US" sz="1200" dirty="0" smtClean="0"/>
              <a:t>Now takes action to delete duplicate files --- this handles situations like MLK holiday where the script will download even though no new data would have been generated by ARK investments</a:t>
            </a:r>
          </a:p>
        </p:txBody>
      </p:sp>
    </p:spTree>
    <p:extLst>
      <p:ext uri="{BB962C8B-B14F-4D97-AF65-F5344CB8AC3E}">
        <p14:creationId xmlns:p14="http://schemas.microsoft.com/office/powerpoint/2010/main" val="557229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1/19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599" y="1472538"/>
            <a:ext cx="10022775" cy="5498277"/>
          </a:xfrm>
        </p:spPr>
        <p:txBody>
          <a:bodyPr>
            <a:normAutofit/>
          </a:bodyPr>
          <a:lstStyle/>
          <a:p>
            <a:r>
              <a:rPr lang="en-US" sz="2200" dirty="0" smtClean="0"/>
              <a:t>Biggest Change:</a:t>
            </a:r>
          </a:p>
          <a:p>
            <a:pPr lvl="1"/>
            <a:r>
              <a:rPr lang="en-US" sz="1600" dirty="0" smtClean="0"/>
              <a:t>Created “ARK.py”</a:t>
            </a:r>
          </a:p>
          <a:p>
            <a:pPr lvl="1"/>
            <a:r>
              <a:rPr lang="en-US" sz="1600" dirty="0" smtClean="0"/>
              <a:t>A Python script that contains all the functions created in the </a:t>
            </a:r>
            <a:r>
              <a:rPr lang="en-US" sz="1600" dirty="0" err="1" smtClean="0"/>
              <a:t>jupyter</a:t>
            </a:r>
            <a:r>
              <a:rPr lang="en-US" sz="1600" dirty="0" smtClean="0"/>
              <a:t> notebook</a:t>
            </a:r>
          </a:p>
          <a:p>
            <a:pPr lvl="1"/>
            <a:r>
              <a:rPr lang="en-US" sz="1600" dirty="0" smtClean="0"/>
              <a:t>This allows ease of access and will compact the coding when writing the Applet in Dash/</a:t>
            </a:r>
            <a:r>
              <a:rPr lang="en-US" sz="1600" dirty="0" err="1" smtClean="0"/>
              <a:t>plotly</a:t>
            </a:r>
            <a:endParaRPr lang="en-US" sz="1400" dirty="0"/>
          </a:p>
          <a:p>
            <a:pPr lvl="1"/>
            <a:endParaRPr lang="en-US" sz="1400" dirty="0" smtClean="0"/>
          </a:p>
          <a:p>
            <a:pPr lvl="1"/>
            <a:r>
              <a:rPr lang="en-US" sz="1400" dirty="0" smtClean="0"/>
              <a:t>In my previous projects, I would copy/paste all the necessary functions to the top of the applet</a:t>
            </a:r>
          </a:p>
          <a:p>
            <a:pPr lvl="2"/>
            <a:r>
              <a:rPr lang="en-US" sz="1400" dirty="0" smtClean="0"/>
              <a:t>Resulting in a cluttered mess of +500 lines of code before the App.py file would be writing the applet itself (just ugly to read)</a:t>
            </a:r>
          </a:p>
          <a:p>
            <a:pPr lvl="2"/>
            <a:r>
              <a:rPr lang="en-US" sz="1400" dirty="0" smtClean="0"/>
              <a:t>Segmentation of the code from functions and the Dash/</a:t>
            </a:r>
            <a:r>
              <a:rPr lang="en-US" sz="1400" dirty="0" err="1" smtClean="0"/>
              <a:t>plotly</a:t>
            </a:r>
            <a:r>
              <a:rPr lang="en-US" sz="1400" dirty="0" smtClean="0"/>
              <a:t> app will make it clearer for pushing changes</a:t>
            </a:r>
            <a:endParaRPr lang="en-US" sz="1400" dirty="0"/>
          </a:p>
          <a:p>
            <a:pPr marL="530352" lvl="1" indent="0">
              <a:buNone/>
            </a:pPr>
            <a:endParaRPr lang="en-US" sz="1600" dirty="0"/>
          </a:p>
          <a:p>
            <a:r>
              <a:rPr lang="en-US" sz="1600" dirty="0" smtClean="0"/>
              <a:t>To do this</a:t>
            </a:r>
          </a:p>
          <a:p>
            <a:pPr lvl="1"/>
            <a:r>
              <a:rPr lang="en-US" sz="1600" dirty="0" smtClean="0"/>
              <a:t>Simply add the</a:t>
            </a:r>
            <a:br>
              <a:rPr lang="en-US" sz="1600" dirty="0" smtClean="0"/>
            </a:br>
            <a:r>
              <a:rPr lang="en-US" sz="1600" dirty="0" smtClean="0"/>
              <a:t>‘ARK.py’ file</a:t>
            </a:r>
            <a:br>
              <a:rPr lang="en-US" sz="1600" dirty="0" smtClean="0"/>
            </a:br>
            <a:r>
              <a:rPr lang="en-US" sz="1600" dirty="0" smtClean="0"/>
              <a:t>to PATH via</a:t>
            </a:r>
            <a:br>
              <a:rPr lang="en-US" sz="1600" dirty="0" smtClean="0"/>
            </a:br>
            <a:r>
              <a:rPr lang="en-US" sz="1600" dirty="0" err="1" smtClean="0"/>
              <a:t>os</a:t>
            </a:r>
            <a:r>
              <a:rPr lang="en-US" sz="1600" dirty="0" smtClean="0"/>
              <a:t> and sys …</a:t>
            </a:r>
          </a:p>
          <a:p>
            <a:pPr lvl="1"/>
            <a:r>
              <a:rPr lang="en-US" sz="1600" dirty="0" smtClean="0"/>
              <a:t>Then import *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675" y="4554362"/>
            <a:ext cx="6715067" cy="206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76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1/19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599" y="1472538"/>
            <a:ext cx="10022775" cy="5498277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change_in_portfolio</a:t>
            </a:r>
            <a:r>
              <a:rPr lang="en-US" sz="2200" dirty="0" smtClean="0"/>
              <a:t>()</a:t>
            </a:r>
          </a:p>
          <a:p>
            <a:pPr lvl="1"/>
            <a:r>
              <a:rPr lang="en-US" sz="1400" dirty="0" smtClean="0"/>
              <a:t>debug = False argument</a:t>
            </a:r>
          </a:p>
          <a:p>
            <a:pPr lvl="2"/>
            <a:r>
              <a:rPr lang="en-US" sz="1200" dirty="0" smtClean="0"/>
              <a:t>Added additional debug printout for date1 and date2 to be printed</a:t>
            </a:r>
          </a:p>
          <a:p>
            <a:r>
              <a:rPr lang="en-US" sz="1400" dirty="0" err="1" smtClean="0"/>
              <a:t>update_capitalization</a:t>
            </a:r>
            <a:r>
              <a:rPr lang="en-US" sz="1400" dirty="0" smtClean="0"/>
              <a:t>()</a:t>
            </a:r>
          </a:p>
          <a:p>
            <a:pPr lvl="1"/>
            <a:r>
              <a:rPr lang="en-US" sz="1400" dirty="0" smtClean="0"/>
              <a:t>Added new argument:</a:t>
            </a:r>
          </a:p>
          <a:p>
            <a:pPr lvl="2"/>
            <a:r>
              <a:rPr lang="en-US" sz="1200" dirty="0" err="1" smtClean="0"/>
              <a:t>manual_update</a:t>
            </a:r>
            <a:r>
              <a:rPr lang="en-US" sz="1200" dirty="0" smtClean="0"/>
              <a:t> = False</a:t>
            </a:r>
          </a:p>
          <a:p>
            <a:pPr lvl="1"/>
            <a:r>
              <a:rPr lang="en-US" sz="1600" dirty="0" smtClean="0"/>
              <a:t>Argument will allow manual triggering of the subroutine on any day (because current execution requires day to be Friday)</a:t>
            </a:r>
          </a:p>
          <a:p>
            <a:r>
              <a:rPr lang="en-US" sz="1600" dirty="0" err="1" smtClean="0"/>
              <a:t>Update_arkfund</a:t>
            </a:r>
            <a:r>
              <a:rPr lang="en-US" sz="1600" dirty="0" smtClean="0"/>
              <a:t>()</a:t>
            </a:r>
          </a:p>
          <a:p>
            <a:pPr lvl="1"/>
            <a:r>
              <a:rPr lang="en-US" sz="1600" dirty="0" smtClean="0"/>
              <a:t>Added new argument:</a:t>
            </a:r>
          </a:p>
          <a:p>
            <a:pPr lvl="2"/>
            <a:r>
              <a:rPr lang="en-US" sz="1400" dirty="0" err="1" smtClean="0"/>
              <a:t>manual_update</a:t>
            </a:r>
            <a:r>
              <a:rPr lang="en-US" sz="1400" dirty="0" smtClean="0"/>
              <a:t> = False</a:t>
            </a:r>
          </a:p>
          <a:p>
            <a:pPr lvl="1"/>
            <a:r>
              <a:rPr lang="en-US" sz="1600" dirty="0" smtClean="0"/>
              <a:t>Per change to </a:t>
            </a:r>
            <a:r>
              <a:rPr lang="en-US" sz="1600" dirty="0" err="1" smtClean="0"/>
              <a:t>update_capitalization</a:t>
            </a:r>
            <a:r>
              <a:rPr lang="en-US" sz="1600" dirty="0" smtClean="0"/>
              <a:t>, giving the main function the ability to pass the argument further down</a:t>
            </a:r>
          </a:p>
        </p:txBody>
      </p:sp>
    </p:spTree>
    <p:extLst>
      <p:ext uri="{BB962C8B-B14F-4D97-AF65-F5344CB8AC3E}">
        <p14:creationId xmlns:p14="http://schemas.microsoft.com/office/powerpoint/2010/main" val="1808930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Disclaimer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am not a financial adviser</a:t>
            </a:r>
          </a:p>
          <a:p>
            <a:r>
              <a:rPr lang="en-US" dirty="0" smtClean="0"/>
              <a:t>This applet project is purely for my own education in both programming &amp; finance</a:t>
            </a:r>
          </a:p>
          <a:p>
            <a:r>
              <a:rPr lang="en-US" dirty="0" smtClean="0"/>
              <a:t>If you wish to use this project for your own purposes, please use responsibly</a:t>
            </a:r>
          </a:p>
          <a:p>
            <a:r>
              <a:rPr lang="en-US" dirty="0" smtClean="0"/>
              <a:t>I am not a lawyer</a:t>
            </a:r>
          </a:p>
          <a:p>
            <a:pPr lvl="1"/>
            <a:r>
              <a:rPr lang="en-US" dirty="0" smtClean="0"/>
              <a:t>I assume that because the information is publicly available to download, it is therefore reasonable to play with the data</a:t>
            </a:r>
          </a:p>
          <a:p>
            <a:pPr lvl="1"/>
            <a:r>
              <a:rPr lang="en-US" dirty="0" smtClean="0"/>
              <a:t>However most of the time … assuming is never right! Therefore, I am not a lawyer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200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1/19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1400" dirty="0" smtClean="0"/>
              <a:t>Previously it would iterate through all n-rows of </a:t>
            </a:r>
            <a:r>
              <a:rPr lang="en-US" sz="1400" dirty="0" err="1" smtClean="0"/>
              <a:t>ARKFund.db</a:t>
            </a:r>
            <a:endParaRPr lang="en-US" sz="1400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525014" y="2285999"/>
            <a:ext cx="4447786" cy="3581401"/>
          </a:xfrm>
        </p:spPr>
        <p:txBody>
          <a:bodyPr/>
          <a:lstStyle/>
          <a:p>
            <a:r>
              <a:rPr lang="en-US" dirty="0" smtClean="0"/>
              <a:t>Now it converts `</a:t>
            </a:r>
            <a:r>
              <a:rPr lang="en-US" dirty="0" err="1" smtClean="0"/>
              <a:t>sectors.db</a:t>
            </a:r>
            <a:r>
              <a:rPr lang="en-US" dirty="0" smtClean="0"/>
              <a:t>` into a dictionary and utilizes a dictionary map (much </a:t>
            </a:r>
            <a:r>
              <a:rPr lang="en-US" dirty="0" err="1" smtClean="0"/>
              <a:t>much</a:t>
            </a:r>
            <a:r>
              <a:rPr lang="en-US" dirty="0" smtClean="0"/>
              <a:t> faster!)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355" y="2941141"/>
            <a:ext cx="4340464" cy="25819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71600" y="1428750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update_capitalization</a:t>
            </a:r>
            <a:r>
              <a:rPr lang="en-US" sz="1600" dirty="0"/>
              <a:t>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Method of computing [‘cap’,’</a:t>
            </a:r>
            <a:r>
              <a:rPr lang="en-US" sz="1400" dirty="0" err="1"/>
              <a:t>market_cap</a:t>
            </a:r>
            <a:r>
              <a:rPr lang="en-US" sz="1400" dirty="0"/>
              <a:t>’] for `</a:t>
            </a:r>
            <a:r>
              <a:rPr lang="en-US" sz="1400" dirty="0" err="1"/>
              <a:t>ARKFund.db</a:t>
            </a:r>
            <a:r>
              <a:rPr lang="en-US" sz="1400" dirty="0"/>
              <a:t>` after computing `</a:t>
            </a:r>
            <a:r>
              <a:rPr lang="en-US" sz="1400" dirty="0" err="1"/>
              <a:t>sectors.db</a:t>
            </a:r>
            <a:r>
              <a:rPr lang="en-US" sz="1400" dirty="0"/>
              <a:t>` via </a:t>
            </a:r>
            <a:r>
              <a:rPr lang="en-US" sz="1400" dirty="0" err="1"/>
              <a:t>Finviz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3445308"/>
            <a:ext cx="5630273" cy="207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90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1/19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1400" dirty="0" smtClean="0"/>
              <a:t>Previously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525014" y="2285999"/>
            <a:ext cx="4447786" cy="3581401"/>
          </a:xfrm>
        </p:spPr>
        <p:txBody>
          <a:bodyPr/>
          <a:lstStyle/>
          <a:p>
            <a:r>
              <a:rPr lang="en-US" dirty="0" smtClean="0"/>
              <a:t>Now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71599" y="1428750"/>
            <a:ext cx="1008215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Change_in_portfolio</a:t>
            </a:r>
            <a:r>
              <a:rPr lang="en-US" sz="1600" dirty="0" smtClean="0"/>
              <a:t>()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To account for new &amp; closed positions I created </a:t>
            </a:r>
            <a:r>
              <a:rPr lang="en-US" sz="1200" dirty="0" err="1" smtClean="0"/>
              <a:t>unique_dates</a:t>
            </a:r>
            <a:r>
              <a:rPr lang="en-US" sz="1200" dirty="0" smtClean="0"/>
              <a:t>[</a:t>
            </a:r>
            <a:r>
              <a:rPr lang="en-US" sz="1200" dirty="0" err="1" smtClean="0"/>
              <a:t>loc_initial_date</a:t>
            </a:r>
            <a:r>
              <a:rPr lang="en-US" sz="1200" dirty="0" smtClean="0"/>
              <a:t>] variables to grab “1/14” if “1/15” was input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Issue: `Changes` </a:t>
            </a:r>
            <a:r>
              <a:rPr lang="en-US" sz="1200" dirty="0" err="1" smtClean="0"/>
              <a:t>df</a:t>
            </a:r>
            <a:r>
              <a:rPr lang="en-US" sz="1200" dirty="0" smtClean="0"/>
              <a:t> was referencing the changes from “1/14” to “1/19”  (2 sessions) instead of “1/15” to “1/19) (1 session) which further impacted the `Alerts` </a:t>
            </a:r>
            <a:r>
              <a:rPr lang="en-US" sz="1200" dirty="0" err="1" smtClean="0"/>
              <a:t>df</a:t>
            </a:r>
            <a:r>
              <a:rPr lang="en-US" sz="1200" dirty="0" smtClean="0"/>
              <a:t> to account share differences from “1/14” to “1/19” … pushing too many alerts.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830" y="2684282"/>
            <a:ext cx="3421188" cy="7056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692" y="2673490"/>
            <a:ext cx="2734430" cy="6867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798" y="3720547"/>
            <a:ext cx="1852220" cy="27208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5837" y="3733320"/>
            <a:ext cx="1820285" cy="270807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28499" y="4896304"/>
            <a:ext cx="1191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Result:</a:t>
            </a:r>
          </a:p>
          <a:p>
            <a:r>
              <a:rPr lang="en-US" dirty="0" smtClean="0"/>
              <a:t>Not good!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104485" y="4896303"/>
            <a:ext cx="899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Result:</a:t>
            </a:r>
          </a:p>
          <a:p>
            <a:r>
              <a:rPr lang="en-US" dirty="0" smtClean="0"/>
              <a:t>Good!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745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1/20 Notes: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71599" y="1428750"/>
            <a:ext cx="1008215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Tried looking for “ark fund data csv archive” to try and download more data from previous dates …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Could not find any archive to download from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Instead, found there exists a website doing </a:t>
            </a:r>
            <a:r>
              <a:rPr lang="en-US" sz="1400" u="sng" dirty="0" smtClean="0"/>
              <a:t>EXACTLY</a:t>
            </a:r>
            <a:r>
              <a:rPr lang="en-US" sz="1400" dirty="0" smtClean="0"/>
              <a:t> what I’m doing!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2"/>
              </a:rPr>
              <a:t>https://</a:t>
            </a:r>
            <a:r>
              <a:rPr lang="en-US" sz="1400" dirty="0" smtClean="0">
                <a:hlinkClick r:id="rId2"/>
              </a:rPr>
              <a:t>cathiesark.com/ark-funds-combined/complete-holdings</a:t>
            </a: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Similarities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1) Shows daily trades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2) Shows Newly opened positions + Date of initiation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3) Shows Closed positions + Date of closure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4) Charts to show the fund’s holding of a ticker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Differences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1) Charts showing fund’s holding of a ticker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They also display the price of the stock along side the share count in a </a:t>
            </a:r>
            <a:r>
              <a:rPr lang="en-US" sz="1400" dirty="0" err="1" smtClean="0"/>
              <a:t>xyy</a:t>
            </a:r>
            <a:r>
              <a:rPr lang="en-US" sz="1400" dirty="0" smtClean="0"/>
              <a:t> plot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2) I plan to add functionality to visualize sector differences between 2 specified dates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3) When diving down into 1 ticker, they display all transactions in the history of the ticker (Very easy to include this … since that info is required to initially plot the chart)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4) In general the website has functionality to link you to more sources of information (Ex: The ticker icon + Company information)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5) I plan to add “Alerts” to notify any significant changes to fund positions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6) I plan to build in statistics about the fund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How long before a position becomes green (differing by cap size)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How much of a </a:t>
            </a:r>
            <a:r>
              <a:rPr lang="en-US" sz="1400" dirty="0" err="1" smtClean="0"/>
              <a:t>downdraw</a:t>
            </a:r>
            <a:r>
              <a:rPr lang="en-US" sz="1400" dirty="0"/>
              <a:t> </a:t>
            </a:r>
            <a:r>
              <a:rPr lang="en-US" sz="1400" dirty="0" smtClean="0"/>
              <a:t>before a stock becomes green (differing by cap size)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These would require pulling in stock pricing information! Need to figure how to work that into the database (Unless it can be easily queried)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46773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1/20 Notes: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71599" y="1428750"/>
            <a:ext cx="1008215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Pushing to App!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Concerns: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1) </a:t>
            </a:r>
            <a:r>
              <a:rPr lang="en-US" sz="1400" dirty="0" err="1" smtClean="0"/>
              <a:t>matplotlib</a:t>
            </a:r>
            <a:r>
              <a:rPr lang="en-US" sz="1400" dirty="0" smtClean="0"/>
              <a:t> plots are different than Dash/</a:t>
            </a:r>
            <a:r>
              <a:rPr lang="en-US" sz="1400" dirty="0" err="1" smtClean="0"/>
              <a:t>plotly</a:t>
            </a:r>
            <a:r>
              <a:rPr lang="en-US" sz="1400" dirty="0" smtClean="0"/>
              <a:t> plots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Hope I can use </a:t>
            </a:r>
            <a:r>
              <a:rPr lang="en-US" sz="1400" dirty="0" err="1" smtClean="0"/>
              <a:t>matplotlib</a:t>
            </a:r>
            <a:endParaRPr lang="en-US" sz="1400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Otherwise, </a:t>
            </a:r>
            <a:r>
              <a:rPr lang="en-US" sz="1400" dirty="0" err="1" smtClean="0"/>
              <a:t>plotly</a:t>
            </a:r>
            <a:r>
              <a:rPr lang="en-US" sz="1400" dirty="0" smtClean="0"/>
              <a:t> will require modification of the plots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2) “name 'display' is not </a:t>
            </a:r>
            <a:r>
              <a:rPr lang="en-US" sz="1400" dirty="0" smtClean="0"/>
              <a:t>defined” when running “app.py”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Display is a </a:t>
            </a:r>
            <a:r>
              <a:rPr lang="en-US" sz="1400" dirty="0" err="1" smtClean="0"/>
              <a:t>jupyter</a:t>
            </a:r>
            <a:r>
              <a:rPr lang="en-US" sz="1400" dirty="0" smtClean="0"/>
              <a:t> notebook function that displays a </a:t>
            </a:r>
            <a:r>
              <a:rPr lang="en-US" sz="1400" dirty="0" err="1" smtClean="0"/>
              <a:t>dataframe</a:t>
            </a:r>
            <a:r>
              <a:rPr lang="en-US" sz="1400" dirty="0" smtClean="0"/>
              <a:t> … Probably need to change all of those to “print”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81750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1/22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525014" y="2285999"/>
            <a:ext cx="4447786" cy="4500749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Update_capitalization</a:t>
            </a:r>
            <a:r>
              <a:rPr lang="en-US" dirty="0" smtClean="0"/>
              <a:t>()</a:t>
            </a:r>
          </a:p>
          <a:p>
            <a:r>
              <a:rPr lang="en-US" dirty="0" smtClean="0"/>
              <a:t>Previously:</a:t>
            </a:r>
          </a:p>
          <a:p>
            <a:pPr lvl="1"/>
            <a:r>
              <a:rPr lang="en-US" dirty="0" smtClean="0"/>
              <a:t>Updates every Friday</a:t>
            </a:r>
          </a:p>
          <a:p>
            <a:r>
              <a:rPr lang="en-US" dirty="0" smtClean="0"/>
              <a:t>Now:</a:t>
            </a:r>
          </a:p>
          <a:p>
            <a:pPr lvl="1"/>
            <a:r>
              <a:rPr lang="en-US" dirty="0" err="1" smtClean="0"/>
              <a:t>Manual_update</a:t>
            </a:r>
            <a:r>
              <a:rPr lang="en-US" dirty="0" smtClean="0"/>
              <a:t>==[</a:t>
            </a:r>
            <a:r>
              <a:rPr lang="en-US" dirty="0" err="1" smtClean="0"/>
              <a:t>True,False,’disable</a:t>
            </a:r>
            <a:r>
              <a:rPr lang="en-US" dirty="0" smtClean="0"/>
              <a:t>’]</a:t>
            </a:r>
          </a:p>
          <a:p>
            <a:r>
              <a:rPr lang="en-US" dirty="0" smtClean="0"/>
              <a:t>Now when </a:t>
            </a:r>
            <a:r>
              <a:rPr lang="en-US" dirty="0" err="1" smtClean="0"/>
              <a:t>manual_update</a:t>
            </a:r>
            <a:r>
              <a:rPr lang="en-US" dirty="0" smtClean="0"/>
              <a:t>=“disable” it will ignore the updating</a:t>
            </a:r>
          </a:p>
          <a:p>
            <a:pPr lvl="1"/>
            <a:r>
              <a:rPr lang="en-US" dirty="0" smtClean="0"/>
              <a:t>Need to design a way for this to only run once after market hours &amp; never trigger again for Friday.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71599" y="1428750"/>
            <a:ext cx="100821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Pushed to applet yesterday (1/21) but mostly just ran into issues of converting from </a:t>
            </a:r>
            <a:r>
              <a:rPr lang="en-US" sz="1600" dirty="0" err="1" smtClean="0"/>
              <a:t>matplotlib</a:t>
            </a:r>
            <a:r>
              <a:rPr lang="en-US" sz="1600" dirty="0" smtClean="0"/>
              <a:t> to dash/</a:t>
            </a:r>
            <a:r>
              <a:rPr lang="en-US" sz="1600" dirty="0" err="1" smtClean="0"/>
              <a:t>plotly</a:t>
            </a:r>
            <a:r>
              <a:rPr lang="en-US" sz="16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Ticker_lookup</a:t>
            </a:r>
            <a:r>
              <a:rPr lang="en-US" dirty="0" smtClean="0"/>
              <a:t>() vs </a:t>
            </a:r>
            <a:r>
              <a:rPr lang="en-US" dirty="0" err="1" smtClean="0"/>
              <a:t>ticker_lookup_dash</a:t>
            </a:r>
            <a:r>
              <a:rPr lang="en-US" dirty="0" smtClean="0"/>
              <a:t>()</a:t>
            </a:r>
          </a:p>
          <a:p>
            <a:r>
              <a:rPr lang="en-US" dirty="0" smtClean="0"/>
              <a:t>Lookup() was generating a </a:t>
            </a:r>
            <a:r>
              <a:rPr lang="en-US" dirty="0" err="1" smtClean="0"/>
              <a:t>matplotlib</a:t>
            </a:r>
            <a:r>
              <a:rPr lang="en-US" dirty="0" smtClean="0"/>
              <a:t> figure which does not work for dash/</a:t>
            </a:r>
            <a:r>
              <a:rPr lang="en-US" dirty="0" err="1" smtClean="0"/>
              <a:t>plotly</a:t>
            </a:r>
            <a:endParaRPr lang="en-US" dirty="0" smtClean="0"/>
          </a:p>
          <a:p>
            <a:r>
              <a:rPr lang="en-US" dirty="0" err="1" smtClean="0"/>
              <a:t>Lookup_dash</a:t>
            </a:r>
            <a:r>
              <a:rPr lang="en-US" dirty="0" smtClean="0"/>
              <a:t>() only generates a </a:t>
            </a:r>
            <a:r>
              <a:rPr lang="en-US" dirty="0" err="1" smtClean="0"/>
              <a:t>pd</a:t>
            </a:r>
            <a:r>
              <a:rPr lang="en-US" dirty="0" smtClean="0"/>
              <a:t> </a:t>
            </a:r>
            <a:r>
              <a:rPr lang="en-US" dirty="0" err="1" smtClean="0"/>
              <a:t>dataframe</a:t>
            </a:r>
            <a:r>
              <a:rPr lang="en-US" dirty="0"/>
              <a:t> </a:t>
            </a:r>
            <a:r>
              <a:rPr lang="en-US" dirty="0" smtClean="0"/>
              <a:t>with the necessary information for dash to generate a plot</a:t>
            </a:r>
          </a:p>
        </p:txBody>
      </p:sp>
    </p:spTree>
    <p:extLst>
      <p:ext uri="{BB962C8B-B14F-4D97-AF65-F5344CB8AC3E}">
        <p14:creationId xmlns:p14="http://schemas.microsoft.com/office/powerpoint/2010/main" val="1145340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1/22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668483"/>
            <a:ext cx="10485912" cy="5082639"/>
          </a:xfrm>
        </p:spPr>
        <p:txBody>
          <a:bodyPr>
            <a:normAutofit/>
          </a:bodyPr>
          <a:lstStyle/>
          <a:p>
            <a:r>
              <a:rPr lang="en-US" dirty="0" smtClean="0"/>
              <a:t>Dash applet</a:t>
            </a:r>
          </a:p>
          <a:p>
            <a:pPr lvl="1"/>
            <a:r>
              <a:rPr lang="en-US" dirty="0" smtClean="0"/>
              <a:t>Chart functions! (however the date selector is still not tied to it)</a:t>
            </a:r>
          </a:p>
          <a:p>
            <a:r>
              <a:rPr lang="en-US" dirty="0" smtClean="0"/>
              <a:t>To do list:</a:t>
            </a:r>
          </a:p>
          <a:p>
            <a:pPr lvl="1"/>
            <a:r>
              <a:rPr lang="en-US" dirty="0" smtClean="0"/>
              <a:t>1) Tie date selector to this (maybe?)</a:t>
            </a:r>
          </a:p>
          <a:p>
            <a:pPr lvl="1"/>
            <a:r>
              <a:rPr lang="en-US" dirty="0" smtClean="0"/>
              <a:t>2) Place the “update” button better</a:t>
            </a:r>
          </a:p>
          <a:p>
            <a:pPr lvl="1"/>
            <a:r>
              <a:rPr lang="en-US" dirty="0" smtClean="0"/>
              <a:t>3) Add tables for displaying new/closed/changes/alert </a:t>
            </a:r>
            <a:r>
              <a:rPr lang="en-US" dirty="0" err="1" smtClean="0"/>
              <a:t>df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004" y="3972296"/>
            <a:ext cx="6415104" cy="270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55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1/23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71599" y="1428750"/>
            <a:ext cx="100821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Error in `</a:t>
            </a:r>
            <a:r>
              <a:rPr lang="en-US" sz="1600" dirty="0" err="1" smtClean="0"/>
              <a:t>changes_in_portfolio</a:t>
            </a:r>
            <a:r>
              <a:rPr lang="en-US" sz="1600" dirty="0" smtClean="0"/>
              <a:t>` found … if `date1` was set to the 1</a:t>
            </a:r>
            <a:r>
              <a:rPr lang="en-US" sz="1600" baseline="30000" dirty="0" smtClean="0"/>
              <a:t>st</a:t>
            </a:r>
            <a:r>
              <a:rPr lang="en-US" sz="1600" dirty="0" smtClean="0"/>
              <a:t> value (‘1/4/2021’) it would error</a:t>
            </a:r>
            <a:endParaRPr lang="en-US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9413" y="1767304"/>
            <a:ext cx="4447786" cy="3581401"/>
          </a:xfrm>
        </p:spPr>
        <p:txBody>
          <a:bodyPr>
            <a:normAutofit/>
          </a:bodyPr>
          <a:lstStyle/>
          <a:p>
            <a:r>
              <a:rPr lang="en-US" dirty="0" smtClean="0"/>
              <a:t>Solution: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780" y="2372067"/>
            <a:ext cx="9612066" cy="10764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07780" y="3648909"/>
            <a:ext cx="1008215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Update_arkfund</a:t>
            </a:r>
            <a:r>
              <a:rPr lang="en-US" sz="1600" dirty="0" smtClean="0"/>
              <a:t>(‘</a:t>
            </a:r>
            <a:r>
              <a:rPr lang="en-US" sz="1600" dirty="0" err="1" smtClean="0"/>
              <a:t>display_changes</a:t>
            </a:r>
            <a:r>
              <a:rPr lang="en-US" sz="1600" dirty="0" smtClean="0"/>
              <a:t>=False’)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Issue: print() is an ugly command in </a:t>
            </a:r>
            <a:r>
              <a:rPr lang="en-US" sz="1600" dirty="0" err="1" smtClean="0"/>
              <a:t>jpynb</a:t>
            </a:r>
            <a:r>
              <a:rPr lang="en-US" sz="1600" dirty="0"/>
              <a:t> </a:t>
            </a:r>
            <a:r>
              <a:rPr lang="en-US" sz="1600" dirty="0" smtClean="0"/>
              <a:t>… I prefer “display()” and since the command controls whether or not something is displayed (and its default turned off) I opted to revert a previous change.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Now: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Utilizes display() --- which will cause errors outside of </a:t>
            </a:r>
            <a:r>
              <a:rPr lang="en-US" sz="1600" dirty="0" err="1" smtClean="0"/>
              <a:t>jpynb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07854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1/23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668483"/>
            <a:ext cx="10485912" cy="5082639"/>
          </a:xfrm>
        </p:spPr>
        <p:txBody>
          <a:bodyPr>
            <a:normAutofit/>
          </a:bodyPr>
          <a:lstStyle/>
          <a:p>
            <a:r>
              <a:rPr lang="en-US" dirty="0" smtClean="0"/>
              <a:t>New function: </a:t>
            </a:r>
            <a:r>
              <a:rPr lang="en-US" dirty="0" err="1" smtClean="0"/>
              <a:t>store_logs</a:t>
            </a:r>
            <a:r>
              <a:rPr lang="en-US" dirty="0" smtClean="0"/>
              <a:t>(</a:t>
            </a:r>
            <a:r>
              <a:rPr lang="en-US" dirty="0" err="1" smtClean="0"/>
              <a:t>changes,new,closed,alerts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Purpose:</a:t>
            </a:r>
          </a:p>
          <a:p>
            <a:pPr lvl="2"/>
            <a:r>
              <a:rPr lang="en-US" dirty="0" smtClean="0"/>
              <a:t>Combat the issue of “What if </a:t>
            </a:r>
            <a:r>
              <a:rPr lang="en-US" dirty="0" err="1" smtClean="0"/>
              <a:t>cathie</a:t>
            </a:r>
            <a:r>
              <a:rPr lang="en-US" dirty="0" smtClean="0"/>
              <a:t> closes a position, but re-opens it in the future?” --- Because I believe my code would not properly handle it as a “new” position</a:t>
            </a:r>
          </a:p>
          <a:p>
            <a:pPr lvl="1"/>
            <a:r>
              <a:rPr lang="en-US" dirty="0" smtClean="0"/>
              <a:t>Function:</a:t>
            </a:r>
          </a:p>
          <a:p>
            <a:pPr lvl="2"/>
            <a:r>
              <a:rPr lang="en-US" dirty="0" smtClean="0"/>
              <a:t>Take input from `</a:t>
            </a:r>
            <a:r>
              <a:rPr lang="en-US" dirty="0" err="1" smtClean="0"/>
              <a:t>changes_in_portfolio</a:t>
            </a:r>
            <a:r>
              <a:rPr lang="en-US" dirty="0" smtClean="0"/>
              <a:t>()` to update log files</a:t>
            </a:r>
          </a:p>
          <a:p>
            <a:pPr lvl="3"/>
            <a:r>
              <a:rPr lang="en-US" dirty="0" smtClean="0"/>
              <a:t>{date} changes.csv</a:t>
            </a:r>
          </a:p>
          <a:p>
            <a:pPr lvl="3"/>
            <a:r>
              <a:rPr lang="en-US" dirty="0" smtClean="0"/>
              <a:t>{date} alerts.csv</a:t>
            </a:r>
          </a:p>
          <a:p>
            <a:pPr lvl="3"/>
            <a:r>
              <a:rPr lang="en-US" dirty="0" smtClean="0"/>
              <a:t>New_positions.csv</a:t>
            </a:r>
          </a:p>
          <a:p>
            <a:pPr lvl="3"/>
            <a:r>
              <a:rPr lang="en-US" dirty="0" smtClean="0"/>
              <a:t>Closed_positions.csv</a:t>
            </a:r>
          </a:p>
          <a:p>
            <a:pPr lvl="2"/>
            <a:r>
              <a:rPr lang="en-US" dirty="0" smtClean="0"/>
              <a:t>The changes/alerts have dates attached as I may want to display or reference previous data for statistics</a:t>
            </a:r>
          </a:p>
          <a:p>
            <a:pPr lvl="2"/>
            <a:r>
              <a:rPr lang="en-US" dirty="0" smtClean="0"/>
              <a:t>new/closed do not have dates … instead they are perpetually additive csv files which will update with each new new/closed position that is created (checked on a previous vs current trading session rate --- and pushed into the log file)</a:t>
            </a:r>
          </a:p>
        </p:txBody>
      </p:sp>
    </p:spTree>
    <p:extLst>
      <p:ext uri="{BB962C8B-B14F-4D97-AF65-F5344CB8AC3E}">
        <p14:creationId xmlns:p14="http://schemas.microsoft.com/office/powerpoint/2010/main" val="1699922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1/23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668483"/>
            <a:ext cx="10485912" cy="5082639"/>
          </a:xfrm>
        </p:spPr>
        <p:txBody>
          <a:bodyPr>
            <a:normAutofit/>
          </a:bodyPr>
          <a:lstStyle/>
          <a:p>
            <a:r>
              <a:rPr lang="en-US" dirty="0" err="1" smtClean="0"/>
              <a:t>Update_arkfund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Added subroutine to execute “</a:t>
            </a:r>
            <a:r>
              <a:rPr lang="en-US" dirty="0" err="1" smtClean="0"/>
              <a:t>store_logs</a:t>
            </a:r>
            <a:r>
              <a:rPr lang="en-US" dirty="0" smtClean="0"/>
              <a:t>(</a:t>
            </a:r>
            <a:r>
              <a:rPr lang="en-US" dirty="0" err="1" smtClean="0"/>
              <a:t>changes,new,closed,alerts</a:t>
            </a:r>
            <a:r>
              <a:rPr lang="en-US" dirty="0" smtClean="0"/>
              <a:t>)”</a:t>
            </a:r>
          </a:p>
          <a:p>
            <a:pPr lvl="1"/>
            <a:r>
              <a:rPr lang="en-US" dirty="0" smtClean="0"/>
              <a:t>Added output for “changes” </a:t>
            </a:r>
            <a:r>
              <a:rPr lang="en-US" dirty="0" err="1" smtClean="0"/>
              <a:t>df</a:t>
            </a:r>
            <a:r>
              <a:rPr lang="en-US" dirty="0" smtClean="0"/>
              <a:t> which was previously not saved in the generation process</a:t>
            </a:r>
          </a:p>
          <a:p>
            <a:pPr lvl="1"/>
            <a:r>
              <a:rPr lang="en-US" dirty="0" smtClean="0"/>
              <a:t>Got rid of a print() that was occurring in the `</a:t>
            </a:r>
            <a:r>
              <a:rPr lang="en-US" dirty="0" err="1" smtClean="0"/>
              <a:t>change_in_portfolio</a:t>
            </a:r>
            <a:r>
              <a:rPr lang="en-US" dirty="0" smtClean="0"/>
              <a:t>()` function</a:t>
            </a:r>
          </a:p>
        </p:txBody>
      </p:sp>
    </p:spTree>
    <p:extLst>
      <p:ext uri="{BB962C8B-B14F-4D97-AF65-F5344CB8AC3E}">
        <p14:creationId xmlns:p14="http://schemas.microsoft.com/office/powerpoint/2010/main" val="6709797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1/23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Issue</a:t>
            </a:r>
          </a:p>
          <a:p>
            <a:pPr lvl="1"/>
            <a:r>
              <a:rPr lang="en-US" dirty="0" smtClean="0"/>
              <a:t>There are entries which have no reported change (and thus should not be here)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525014" y="2280637"/>
            <a:ext cx="4447786" cy="3581401"/>
          </a:xfrm>
        </p:spPr>
        <p:txBody>
          <a:bodyPr/>
          <a:lstStyle/>
          <a:p>
            <a:r>
              <a:rPr lang="en-US" dirty="0" smtClean="0"/>
              <a:t>Solution:</a:t>
            </a:r>
          </a:p>
          <a:p>
            <a:pPr lvl="1"/>
            <a:r>
              <a:rPr lang="en-US" dirty="0" smtClean="0"/>
              <a:t>Drop columns if “Change” is 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769" y="3921514"/>
            <a:ext cx="4810719" cy="281536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71600" y="1515277"/>
            <a:ext cx="2686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`</a:t>
            </a:r>
            <a:r>
              <a:rPr lang="en-US" dirty="0" err="1"/>
              <a:t>Change_in_portfolio</a:t>
            </a:r>
            <a:r>
              <a:rPr lang="en-US" dirty="0"/>
              <a:t>()`</a:t>
            </a:r>
          </a:p>
        </p:txBody>
      </p:sp>
    </p:spTree>
    <p:extLst>
      <p:ext uri="{BB962C8B-B14F-4D97-AF65-F5344CB8AC3E}">
        <p14:creationId xmlns:p14="http://schemas.microsoft.com/office/powerpoint/2010/main" val="3096086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the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55264"/>
            <a:ext cx="9601200" cy="4212136"/>
          </a:xfrm>
        </p:spPr>
        <p:txBody>
          <a:bodyPr/>
          <a:lstStyle/>
          <a:p>
            <a:r>
              <a:rPr lang="en-US" dirty="0" smtClean="0"/>
              <a:t>1) Download the </a:t>
            </a:r>
            <a:r>
              <a:rPr lang="en-US" dirty="0" err="1" smtClean="0"/>
              <a:t>github</a:t>
            </a:r>
            <a:r>
              <a:rPr lang="en-US" dirty="0" smtClean="0"/>
              <a:t> repo</a:t>
            </a:r>
          </a:p>
          <a:p>
            <a:r>
              <a:rPr lang="en-US" dirty="0" smtClean="0"/>
              <a:t>2) Have python (</a:t>
            </a:r>
            <a:r>
              <a:rPr lang="en-US" dirty="0" err="1" smtClean="0"/>
              <a:t>im</a:t>
            </a:r>
            <a:r>
              <a:rPr lang="en-US" dirty="0" smtClean="0"/>
              <a:t> using Python 3.9)</a:t>
            </a:r>
          </a:p>
          <a:p>
            <a:pPr lvl="1"/>
            <a:r>
              <a:rPr lang="en-US" dirty="0" smtClean="0"/>
              <a:t>You can download standalone python or go the typical route of downloading `anaconda suite` which will come with anaconda</a:t>
            </a:r>
          </a:p>
          <a:p>
            <a:r>
              <a:rPr lang="en-US" dirty="0" smtClean="0"/>
              <a:t>3) Edit the directory location in `app.py` to path containing “ARK.py” </a:t>
            </a:r>
          </a:p>
          <a:p>
            <a:r>
              <a:rPr lang="en-US" dirty="0" smtClean="0"/>
              <a:t>4) Execute the “app.py” applet via </a:t>
            </a:r>
            <a:r>
              <a:rPr lang="en-US" dirty="0" err="1" smtClean="0"/>
              <a:t>cmd</a:t>
            </a:r>
            <a:endParaRPr lang="en-US" dirty="0" smtClean="0"/>
          </a:p>
          <a:p>
            <a:pPr lvl="1"/>
            <a:r>
              <a:rPr lang="en-US" dirty="0" smtClean="0"/>
              <a:t>Ex: “</a:t>
            </a:r>
            <a:r>
              <a:rPr lang="en-US" dirty="0" err="1" smtClean="0"/>
              <a:t>py</a:t>
            </a:r>
            <a:r>
              <a:rPr lang="en-US" dirty="0" smtClean="0"/>
              <a:t> app.py” or “python app.py”</a:t>
            </a:r>
          </a:p>
          <a:p>
            <a:pPr lvl="1"/>
            <a:r>
              <a:rPr lang="en-US" sz="1600" dirty="0" smtClean="0"/>
              <a:t>Be sure to `cd` into the appropriate directory</a:t>
            </a:r>
          </a:p>
          <a:p>
            <a:r>
              <a:rPr lang="en-US" dirty="0" smtClean="0"/>
              <a:t>5) </a:t>
            </a:r>
            <a:r>
              <a:rPr lang="en-US" dirty="0"/>
              <a:t>Open browser to “http://localhost:8050</a:t>
            </a:r>
            <a:r>
              <a:rPr lang="en-US" dirty="0" smtClean="0"/>
              <a:t>/”</a:t>
            </a:r>
          </a:p>
          <a:p>
            <a:pPr lvl="1"/>
            <a:r>
              <a:rPr lang="en-US" dirty="0" smtClean="0"/>
              <a:t>Enjoy~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3755" y="3570138"/>
            <a:ext cx="4607261" cy="2639150"/>
          </a:xfrm>
          <a:prstGeom prst="rect">
            <a:avLst/>
          </a:prstGeom>
        </p:spPr>
      </p:pic>
      <p:cxnSp>
        <p:nvCxnSpPr>
          <p:cNvPr id="6" name="Elbow Connector 5"/>
          <p:cNvCxnSpPr/>
          <p:nvPr/>
        </p:nvCxnSpPr>
        <p:spPr>
          <a:xfrm>
            <a:off x="5740030" y="3510762"/>
            <a:ext cx="2576338" cy="180877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253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1/23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668483"/>
            <a:ext cx="10485912" cy="5082639"/>
          </a:xfrm>
        </p:spPr>
        <p:txBody>
          <a:bodyPr>
            <a:normAutofit/>
          </a:bodyPr>
          <a:lstStyle/>
          <a:p>
            <a:r>
              <a:rPr lang="en-US" dirty="0" smtClean="0"/>
              <a:t>Dash applet – Added tables by referencing the `</a:t>
            </a:r>
            <a:r>
              <a:rPr lang="en-US" dirty="0" err="1" smtClean="0"/>
              <a:t>store_logs</a:t>
            </a:r>
            <a:r>
              <a:rPr lang="en-US" dirty="0" smtClean="0"/>
              <a:t>()` generated files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37" y="2250374"/>
            <a:ext cx="9115525" cy="454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523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1/23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668483"/>
            <a:ext cx="10485912" cy="5082639"/>
          </a:xfrm>
        </p:spPr>
        <p:txBody>
          <a:bodyPr>
            <a:normAutofit/>
          </a:bodyPr>
          <a:lstStyle/>
          <a:p>
            <a:r>
              <a:rPr lang="en-US" dirty="0" smtClean="0"/>
              <a:t>Dash applet – Found a way to display the graph data better on hover-over</a:t>
            </a:r>
          </a:p>
          <a:p>
            <a:pPr lvl="1"/>
            <a:r>
              <a:rPr lang="en-US" dirty="0" err="1" smtClean="0"/>
              <a:t>Fig.update_layout</a:t>
            </a:r>
            <a:r>
              <a:rPr lang="en-US" dirty="0" smtClean="0"/>
              <a:t>() function called “</a:t>
            </a:r>
            <a:r>
              <a:rPr lang="en-US" dirty="0" err="1" smtClean="0"/>
              <a:t>hovermode</a:t>
            </a:r>
            <a:r>
              <a:rPr lang="en-US" dirty="0" smtClean="0"/>
              <a:t>” and “</a:t>
            </a:r>
            <a:r>
              <a:rPr lang="en-US" dirty="0" err="1" smtClean="0"/>
              <a:t>hoverlabel</a:t>
            </a:r>
            <a:r>
              <a:rPr lang="en-US" dirty="0" smtClean="0"/>
              <a:t>”</a:t>
            </a:r>
          </a:p>
          <a:p>
            <a:pPr lvl="1"/>
            <a:r>
              <a:rPr lang="en-US" sz="1200" dirty="0" smtClean="0">
                <a:hlinkClick r:id="rId2"/>
              </a:rPr>
              <a:t>https://plotly.com/python/hover-text-and-formatting/</a:t>
            </a:r>
            <a:endParaRPr lang="en-US" sz="1200" dirty="0" smtClean="0"/>
          </a:p>
          <a:p>
            <a:pPr lvl="1"/>
            <a:endParaRPr lang="en-US" sz="1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797" y="3964628"/>
            <a:ext cx="7968804" cy="28284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086" y="2741784"/>
            <a:ext cx="7016226" cy="108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67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1/23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668483"/>
            <a:ext cx="10485912" cy="5082639"/>
          </a:xfrm>
        </p:spPr>
        <p:txBody>
          <a:bodyPr>
            <a:normAutofit/>
          </a:bodyPr>
          <a:lstStyle/>
          <a:p>
            <a:r>
              <a:rPr lang="en-US" dirty="0" smtClean="0"/>
              <a:t>To do list:</a:t>
            </a:r>
          </a:p>
          <a:p>
            <a:pPr lvl="1"/>
            <a:r>
              <a:rPr lang="en-US" sz="1200" dirty="0" smtClean="0"/>
              <a:t>1) Date selector … Original intent was to allow date filtering … but its not too useful yet (either hold off or delete)</a:t>
            </a:r>
          </a:p>
          <a:p>
            <a:pPr lvl="1"/>
            <a:r>
              <a:rPr lang="en-US" sz="1200" dirty="0"/>
              <a:t>2) </a:t>
            </a:r>
            <a:r>
              <a:rPr lang="en-US" sz="1200" dirty="0" smtClean="0"/>
              <a:t>Conditional format BUY and SELL in `changes` to be GREEN and RED respectively </a:t>
            </a:r>
            <a:r>
              <a:rPr lang="en-US" sz="1200" dirty="0" smtClean="0">
                <a:hlinkClick r:id="rId2"/>
              </a:rPr>
              <a:t>(https</a:t>
            </a:r>
            <a:r>
              <a:rPr lang="en-US" sz="1200" dirty="0">
                <a:hlinkClick r:id="rId2"/>
              </a:rPr>
              <a:t>://</a:t>
            </a:r>
            <a:r>
              <a:rPr lang="en-US" sz="1200" dirty="0" smtClean="0">
                <a:hlinkClick r:id="rId2"/>
              </a:rPr>
              <a:t>dash.plotly.com/datatable/conditional-formatting)</a:t>
            </a:r>
            <a:r>
              <a:rPr lang="en-US" sz="1200" dirty="0" smtClean="0"/>
              <a:t> </a:t>
            </a:r>
          </a:p>
          <a:p>
            <a:pPr lvl="1"/>
            <a:r>
              <a:rPr lang="en-US" sz="1200" dirty="0" smtClean="0"/>
              <a:t>3) Add a header somewhere to note “Data last updated: { }” where </a:t>
            </a:r>
            <a:r>
              <a:rPr lang="en-US" sz="1200" dirty="0"/>
              <a:t>{} is filled by the </a:t>
            </a:r>
            <a:r>
              <a:rPr lang="en-US" sz="1200" dirty="0" smtClean="0"/>
              <a:t>`</a:t>
            </a:r>
            <a:r>
              <a:rPr lang="en-US" sz="1200" dirty="0" err="1" smtClean="0"/>
              <a:t>current_trading_session</a:t>
            </a:r>
            <a:r>
              <a:rPr lang="en-US" sz="1200" dirty="0" smtClean="0"/>
              <a:t>` variable</a:t>
            </a:r>
          </a:p>
          <a:p>
            <a:pPr lvl="2"/>
            <a:r>
              <a:rPr lang="en-US" sz="1000" dirty="0" err="1" smtClean="0"/>
              <a:t>current_trading_session</a:t>
            </a:r>
            <a:r>
              <a:rPr lang="en-US" sz="1000" dirty="0" smtClean="0"/>
              <a:t> is obtained from the `changes` </a:t>
            </a:r>
            <a:r>
              <a:rPr lang="en-US" sz="1000" dirty="0" err="1" smtClean="0"/>
              <a:t>df</a:t>
            </a:r>
            <a:r>
              <a:rPr lang="en-US" sz="1000" dirty="0" smtClean="0"/>
              <a:t> in which it grabs the [‘</a:t>
            </a:r>
            <a:r>
              <a:rPr lang="en-US" sz="1000" dirty="0" err="1" smtClean="0"/>
              <a:t>end_date</a:t>
            </a:r>
            <a:r>
              <a:rPr lang="en-US" sz="1000" dirty="0" smtClean="0"/>
              <a:t>’] column’s value … so it’ll be updated when the new data gets fed in</a:t>
            </a:r>
          </a:p>
          <a:p>
            <a:pPr lvl="1"/>
            <a:r>
              <a:rPr lang="en-US" sz="1200" dirty="0" smtClean="0"/>
              <a:t>4) The `textbox` might be better off as a selector box much like my Yelp project … feed in a list of unique tickers that are available to be searched (if a search for “GME” is done it’ll just return that no such ticker exists)</a:t>
            </a:r>
          </a:p>
          <a:p>
            <a:pPr lvl="1"/>
            <a:r>
              <a:rPr lang="en-US" sz="1200" dirty="0" smtClean="0"/>
              <a:t>5) Read in &amp; display the most up-to-date information on ARK fund portfolio holdings maybe? </a:t>
            </a:r>
          </a:p>
          <a:p>
            <a:pPr lvl="2"/>
            <a:r>
              <a:rPr lang="en-US" sz="1000" dirty="0" smtClean="0"/>
              <a:t>Also should create a selector option to filter between [</a:t>
            </a:r>
            <a:r>
              <a:rPr lang="en-US" sz="1000" dirty="0" err="1" smtClean="0"/>
              <a:t>ARKK,ARKQ,ARKF,ARKG,ARKW,Combined</a:t>
            </a:r>
            <a:r>
              <a:rPr lang="en-US" sz="1000" dirty="0" smtClean="0"/>
              <a:t>] </a:t>
            </a:r>
          </a:p>
          <a:p>
            <a:pPr lvl="1"/>
            <a:r>
              <a:rPr lang="en-US" sz="1200" dirty="0" smtClean="0"/>
              <a:t>6) Pretty the app up</a:t>
            </a:r>
          </a:p>
          <a:p>
            <a:pPr lvl="1"/>
            <a:r>
              <a:rPr lang="en-US" sz="1200" dirty="0" smtClean="0"/>
              <a:t>7) Figure out how I’m going to program the statistics stuff of things</a:t>
            </a:r>
          </a:p>
          <a:p>
            <a:pPr lvl="2"/>
            <a:r>
              <a:rPr lang="en-US" sz="1000" dirty="0" smtClean="0"/>
              <a:t>How much profit</a:t>
            </a:r>
          </a:p>
          <a:p>
            <a:pPr lvl="2"/>
            <a:r>
              <a:rPr lang="en-US" sz="1000" dirty="0" smtClean="0"/>
              <a:t>How much drawdown</a:t>
            </a:r>
          </a:p>
          <a:p>
            <a:pPr lvl="2"/>
            <a:r>
              <a:rPr lang="en-US" sz="1000" dirty="0" smtClean="0"/>
              <a:t>… That stuff</a:t>
            </a:r>
          </a:p>
          <a:p>
            <a:pPr lvl="1"/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070168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Continued 1/23 to-do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For 5 – the selector box</a:t>
            </a:r>
          </a:p>
          <a:p>
            <a:r>
              <a:rPr lang="en-US" dirty="0" smtClean="0"/>
              <a:t>See documentation </a:t>
            </a:r>
            <a:r>
              <a:rPr lang="en-US" dirty="0"/>
              <a:t>on right (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dash.plotly.com/dash-core-components/dropdown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24625" y="2777982"/>
            <a:ext cx="4448175" cy="259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913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1/24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Finviz</a:t>
            </a:r>
            <a:r>
              <a:rPr lang="en-US" dirty="0" smtClean="0"/>
              <a:t> vs </a:t>
            </a:r>
            <a:r>
              <a:rPr lang="en-US" dirty="0" err="1" smtClean="0"/>
              <a:t>yfinance</a:t>
            </a:r>
            <a:endParaRPr lang="en-US" dirty="0" smtClean="0"/>
          </a:p>
          <a:p>
            <a:r>
              <a:rPr lang="en-US" sz="1200" dirty="0" smtClean="0"/>
              <a:t>Originally the project was done in </a:t>
            </a:r>
            <a:r>
              <a:rPr lang="en-US" sz="1200" dirty="0" err="1" smtClean="0"/>
              <a:t>yfinance</a:t>
            </a:r>
            <a:r>
              <a:rPr lang="en-US" sz="1200" dirty="0" smtClean="0"/>
              <a:t>, but moved to </a:t>
            </a:r>
            <a:r>
              <a:rPr lang="en-US" sz="1200" dirty="0" err="1" smtClean="0"/>
              <a:t>finviz</a:t>
            </a:r>
            <a:r>
              <a:rPr lang="en-US" sz="1200" dirty="0" smtClean="0"/>
              <a:t> because the compute time is significantly faster (10x faster as shown on the right)</a:t>
            </a:r>
          </a:p>
          <a:p>
            <a:r>
              <a:rPr lang="en-US" sz="1200" dirty="0" smtClean="0"/>
              <a:t>However I have come to realize some tickers, especially those on OTC or international markets, are not recognized by the </a:t>
            </a:r>
            <a:r>
              <a:rPr lang="en-US" sz="1200" dirty="0" err="1" smtClean="0"/>
              <a:t>finviz</a:t>
            </a:r>
            <a:r>
              <a:rPr lang="en-US" sz="1200" dirty="0" smtClean="0"/>
              <a:t> unofficial API (Examples below)</a:t>
            </a:r>
          </a:p>
          <a:p>
            <a:pPr lvl="1"/>
            <a:r>
              <a:rPr lang="en-US" sz="1200" dirty="0" smtClean="0"/>
              <a:t>BYDDY (China market)</a:t>
            </a:r>
          </a:p>
          <a:p>
            <a:pPr lvl="1"/>
            <a:r>
              <a:rPr lang="en-US" sz="1200" dirty="0" smtClean="0"/>
              <a:t>TAK UK (Actual ticker is TAK)</a:t>
            </a:r>
          </a:p>
          <a:p>
            <a:r>
              <a:rPr lang="en-US" sz="1200" dirty="0" smtClean="0"/>
              <a:t>Will need to update the following functions to resort to </a:t>
            </a:r>
            <a:r>
              <a:rPr lang="en-US" sz="1200" dirty="0" err="1" smtClean="0"/>
              <a:t>yfinance</a:t>
            </a:r>
            <a:r>
              <a:rPr lang="en-US" sz="1200" dirty="0" smtClean="0"/>
              <a:t> if </a:t>
            </a:r>
            <a:r>
              <a:rPr lang="en-US" sz="1200" dirty="0" err="1" smtClean="0"/>
              <a:t>finviz</a:t>
            </a:r>
            <a:r>
              <a:rPr lang="en-US" sz="1200" dirty="0" smtClean="0"/>
              <a:t> does not work … but use a try/except/else statement to catch the cases where neither are successful</a:t>
            </a:r>
          </a:p>
          <a:p>
            <a:pPr lvl="1"/>
            <a:r>
              <a:rPr lang="en-US" sz="1200" dirty="0" err="1"/>
              <a:t>u</a:t>
            </a:r>
            <a:r>
              <a:rPr lang="en-US" sz="1200" dirty="0" err="1" smtClean="0"/>
              <a:t>pdate_sectors</a:t>
            </a:r>
            <a:r>
              <a:rPr lang="en-US" sz="1200" dirty="0" smtClean="0"/>
              <a:t>()</a:t>
            </a:r>
          </a:p>
          <a:p>
            <a:pPr lvl="1"/>
            <a:r>
              <a:rPr lang="en-US" sz="1200" dirty="0" smtClean="0"/>
              <a:t>capitalization()</a:t>
            </a:r>
          </a:p>
          <a:p>
            <a:pPr lvl="1"/>
            <a:r>
              <a:rPr lang="en-US" sz="1200" dirty="0" err="1" smtClean="0"/>
              <a:t>update_capitalization</a:t>
            </a:r>
            <a:r>
              <a:rPr lang="en-US" sz="1200" dirty="0" smtClean="0"/>
              <a:t>()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928" y="1833253"/>
            <a:ext cx="5125165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8317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1/24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525403" y="1413165"/>
            <a:ext cx="4447786" cy="4454236"/>
          </a:xfrm>
        </p:spPr>
        <p:txBody>
          <a:bodyPr>
            <a:normAutofit/>
          </a:bodyPr>
          <a:lstStyle/>
          <a:p>
            <a:r>
              <a:rPr lang="en-US" dirty="0" smtClean="0"/>
              <a:t>Changes to capitalization()</a:t>
            </a:r>
          </a:p>
          <a:p>
            <a:pPr lvl="1"/>
            <a:r>
              <a:rPr lang="en-US" dirty="0" smtClean="0"/>
              <a:t>passes to </a:t>
            </a:r>
            <a:r>
              <a:rPr lang="en-US" dirty="0" err="1" smtClean="0"/>
              <a:t>yfinance</a:t>
            </a:r>
            <a:r>
              <a:rPr lang="en-US" dirty="0" smtClean="0"/>
              <a:t> if </a:t>
            </a:r>
            <a:r>
              <a:rPr lang="en-US" dirty="0" err="1" smtClean="0"/>
              <a:t>finviz</a:t>
            </a:r>
            <a:r>
              <a:rPr lang="en-US" dirty="0" smtClean="0"/>
              <a:t> </a:t>
            </a:r>
            <a:r>
              <a:rPr lang="en-US" dirty="0" err="1" smtClean="0"/>
              <a:t>failes</a:t>
            </a:r>
            <a:r>
              <a:rPr lang="en-US" dirty="0" smtClean="0"/>
              <a:t> before giving up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270081" y="1413165"/>
            <a:ext cx="4447786" cy="4454235"/>
          </a:xfrm>
        </p:spPr>
        <p:txBody>
          <a:bodyPr>
            <a:normAutofit/>
          </a:bodyPr>
          <a:lstStyle/>
          <a:p>
            <a:r>
              <a:rPr lang="en-US" dirty="0" smtClean="0"/>
              <a:t>Change to </a:t>
            </a:r>
            <a:r>
              <a:rPr lang="en-US" dirty="0" err="1" smtClean="0"/>
              <a:t>update_arkfund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split ticker like “TAK UN” to “TAK”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Change to </a:t>
            </a:r>
            <a:r>
              <a:rPr lang="en-US" dirty="0" err="1" smtClean="0"/>
              <a:t>update_sector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Utilize </a:t>
            </a:r>
            <a:r>
              <a:rPr lang="en-US" dirty="0" err="1" smtClean="0"/>
              <a:t>yf</a:t>
            </a:r>
            <a:r>
              <a:rPr lang="en-US" dirty="0" smtClean="0"/>
              <a:t> as a backup if </a:t>
            </a:r>
            <a:r>
              <a:rPr lang="en-US" dirty="0" err="1" smtClean="0"/>
              <a:t>finviz</a:t>
            </a:r>
            <a:r>
              <a:rPr lang="en-US" dirty="0" smtClean="0"/>
              <a:t> cant find a result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736" y="2607056"/>
            <a:ext cx="5165766" cy="29258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140" y="4391771"/>
            <a:ext cx="4949205" cy="20019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140" y="2454622"/>
            <a:ext cx="4949205" cy="71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1025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1/24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09200"/>
            <a:ext cx="5830446" cy="218937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Textbox is now a Dropdown object populated with the unique tickers available</a:t>
            </a:r>
          </a:p>
          <a:p>
            <a:r>
              <a:rPr lang="en-US" dirty="0" smtClean="0"/>
              <a:t>The previous slide’s changes are reflected in that tickers such as “BYDDY” are now available for search (and thus are now in the database)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6669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1/24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599" y="1852551"/>
            <a:ext cx="10046525" cy="1971305"/>
          </a:xfrm>
        </p:spPr>
        <p:txBody>
          <a:bodyPr/>
          <a:lstStyle/>
          <a:p>
            <a:r>
              <a:rPr lang="en-US" dirty="0" smtClean="0"/>
              <a:t>New function “</a:t>
            </a:r>
            <a:r>
              <a:rPr lang="en-US" dirty="0" err="1" smtClean="0"/>
              <a:t>compute_transactions</a:t>
            </a:r>
            <a:r>
              <a:rPr lang="en-US" dirty="0" smtClean="0"/>
              <a:t>(</a:t>
            </a:r>
            <a:r>
              <a:rPr lang="en-US" dirty="0" err="1" smtClean="0"/>
              <a:t>ticker,start_date,end_date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Computes the transaction log for a ticker</a:t>
            </a:r>
          </a:p>
          <a:p>
            <a:pPr lvl="1"/>
            <a:r>
              <a:rPr lang="en-US" dirty="0" smtClean="0"/>
              <a:t>Linked it up with the date selector &amp; ticker search</a:t>
            </a:r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842" y="3338451"/>
            <a:ext cx="10896486" cy="241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883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do list update – 1/24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668483"/>
            <a:ext cx="10485912" cy="5082639"/>
          </a:xfrm>
        </p:spPr>
        <p:txBody>
          <a:bodyPr>
            <a:normAutofit/>
          </a:bodyPr>
          <a:lstStyle/>
          <a:p>
            <a:r>
              <a:rPr lang="en-US" dirty="0" smtClean="0"/>
              <a:t>To do list:</a:t>
            </a:r>
          </a:p>
          <a:p>
            <a:pPr lvl="1"/>
            <a:r>
              <a:rPr lang="en-US" sz="1200" strike="sngStrike" dirty="0" smtClean="0"/>
              <a:t>1) Date selector … Original intent was to allow date filtering … but its not too useful yet (either hold off or delete)</a:t>
            </a:r>
          </a:p>
          <a:p>
            <a:pPr lvl="2"/>
            <a:r>
              <a:rPr lang="en-US" sz="1000" dirty="0" smtClean="0"/>
              <a:t>Decided to link to both ticker chart &amp; transaction log table</a:t>
            </a:r>
          </a:p>
          <a:p>
            <a:pPr lvl="1"/>
            <a:r>
              <a:rPr lang="en-US" sz="1200" dirty="0" smtClean="0"/>
              <a:t>2</a:t>
            </a:r>
            <a:r>
              <a:rPr lang="en-US" sz="1200" dirty="0"/>
              <a:t>) </a:t>
            </a:r>
            <a:r>
              <a:rPr lang="en-US" sz="1200" dirty="0" smtClean="0"/>
              <a:t>Conditional format BUY and SELL in `changes` to be GREEN and RED respectively </a:t>
            </a:r>
            <a:r>
              <a:rPr lang="en-US" sz="1200" dirty="0" smtClean="0">
                <a:hlinkClick r:id="rId2"/>
              </a:rPr>
              <a:t>(https</a:t>
            </a:r>
            <a:r>
              <a:rPr lang="en-US" sz="1200" dirty="0">
                <a:hlinkClick r:id="rId2"/>
              </a:rPr>
              <a:t>://</a:t>
            </a:r>
            <a:r>
              <a:rPr lang="en-US" sz="1200" dirty="0" smtClean="0">
                <a:hlinkClick r:id="rId2"/>
              </a:rPr>
              <a:t>dash.plotly.com/datatable/conditional-formatting)</a:t>
            </a:r>
            <a:r>
              <a:rPr lang="en-US" sz="1200" dirty="0" smtClean="0"/>
              <a:t> </a:t>
            </a:r>
          </a:p>
          <a:p>
            <a:pPr lvl="1"/>
            <a:r>
              <a:rPr lang="en-US" sz="1200" strike="sngStrike" dirty="0" smtClean="0"/>
              <a:t>3) Add a header somewhere to note “Data last updated: { }” where </a:t>
            </a:r>
            <a:r>
              <a:rPr lang="en-US" sz="1200" strike="sngStrike" dirty="0"/>
              <a:t>{} is filled by the </a:t>
            </a:r>
            <a:r>
              <a:rPr lang="en-US" sz="1200" strike="sngStrike" dirty="0" smtClean="0"/>
              <a:t>`</a:t>
            </a:r>
            <a:r>
              <a:rPr lang="en-US" sz="1200" strike="sngStrike" dirty="0" err="1" smtClean="0"/>
              <a:t>current_trading_session</a:t>
            </a:r>
            <a:r>
              <a:rPr lang="en-US" sz="1200" strike="sngStrike" dirty="0" smtClean="0"/>
              <a:t>` variable</a:t>
            </a:r>
          </a:p>
          <a:p>
            <a:pPr lvl="2"/>
            <a:r>
              <a:rPr lang="en-US" sz="1000" strike="sngStrike" dirty="0" err="1" smtClean="0"/>
              <a:t>current_trading_session</a:t>
            </a:r>
            <a:r>
              <a:rPr lang="en-US" sz="1000" strike="sngStrike" dirty="0" smtClean="0"/>
              <a:t> is obtained from the `changes` </a:t>
            </a:r>
            <a:r>
              <a:rPr lang="en-US" sz="1000" strike="sngStrike" dirty="0" err="1" smtClean="0"/>
              <a:t>df</a:t>
            </a:r>
            <a:r>
              <a:rPr lang="en-US" sz="1000" strike="sngStrike" dirty="0" smtClean="0"/>
              <a:t> in which it grabs the [‘</a:t>
            </a:r>
            <a:r>
              <a:rPr lang="en-US" sz="1000" strike="sngStrike" dirty="0" err="1" smtClean="0"/>
              <a:t>end_date</a:t>
            </a:r>
            <a:r>
              <a:rPr lang="en-US" sz="1000" strike="sngStrike" dirty="0" smtClean="0"/>
              <a:t>’] column’s value … so it’ll be updated when the new data gets fed in</a:t>
            </a:r>
          </a:p>
          <a:p>
            <a:pPr lvl="2"/>
            <a:r>
              <a:rPr lang="en-US" sz="1000" dirty="0" smtClean="0"/>
              <a:t>Current trading session info is denoted in the header of both “Changes” and “Alerts” </a:t>
            </a:r>
            <a:r>
              <a:rPr lang="en-US" sz="1000" dirty="0" err="1" smtClean="0"/>
              <a:t>dataframes</a:t>
            </a:r>
            <a:r>
              <a:rPr lang="en-US" sz="1000" dirty="0" smtClean="0"/>
              <a:t> which say “Alerts for session 2021-01-22” for example</a:t>
            </a:r>
          </a:p>
          <a:p>
            <a:pPr lvl="1"/>
            <a:r>
              <a:rPr lang="en-US" sz="1200" strike="sngStrike" dirty="0" smtClean="0"/>
              <a:t>4) The `textbox` might be better off as a selector box much like my Yelp project … feed in a list of unique tickers that are available to be searched (if a search for “GME” is done it’ll just return that no such ticker exists)</a:t>
            </a:r>
          </a:p>
          <a:p>
            <a:pPr lvl="2"/>
            <a:r>
              <a:rPr lang="en-US" sz="1000" dirty="0" smtClean="0"/>
              <a:t>Converted to a Dropdown menu option</a:t>
            </a:r>
          </a:p>
          <a:p>
            <a:pPr lvl="1"/>
            <a:r>
              <a:rPr lang="en-US" sz="1200" dirty="0" smtClean="0"/>
              <a:t>5) Read in &amp; display the most up-to-date information on ARK fund portfolio holdings maybe? </a:t>
            </a:r>
          </a:p>
          <a:p>
            <a:pPr lvl="2"/>
            <a:r>
              <a:rPr lang="en-US" sz="1000" dirty="0" smtClean="0"/>
              <a:t>Also should create a selector option to filter between [</a:t>
            </a:r>
            <a:r>
              <a:rPr lang="en-US" sz="1000" dirty="0" err="1" smtClean="0"/>
              <a:t>ARKK,ARKQ,ARKF,ARKG,ARKW,Combined</a:t>
            </a:r>
            <a:r>
              <a:rPr lang="en-US" sz="1000" dirty="0" smtClean="0"/>
              <a:t>] </a:t>
            </a:r>
          </a:p>
          <a:p>
            <a:pPr lvl="1"/>
            <a:r>
              <a:rPr lang="en-US" sz="1200" dirty="0" smtClean="0"/>
              <a:t>6) Pretty the app up --- Figure out how I want to </a:t>
            </a:r>
            <a:r>
              <a:rPr lang="en-US" sz="1200" smtClean="0"/>
              <a:t>lay things out</a:t>
            </a:r>
            <a:endParaRPr lang="en-US" sz="1200" dirty="0" smtClean="0"/>
          </a:p>
          <a:p>
            <a:pPr lvl="1"/>
            <a:r>
              <a:rPr lang="en-US" sz="1200" dirty="0" smtClean="0"/>
              <a:t>7) Figure out how I’m going to program the statistics stuff of things</a:t>
            </a:r>
          </a:p>
          <a:p>
            <a:pPr lvl="2"/>
            <a:r>
              <a:rPr lang="en-US" sz="1000" dirty="0" smtClean="0"/>
              <a:t>How much profit</a:t>
            </a:r>
          </a:p>
          <a:p>
            <a:pPr lvl="2"/>
            <a:r>
              <a:rPr lang="en-US" sz="1000" dirty="0" smtClean="0"/>
              <a:t>How much drawdown</a:t>
            </a:r>
          </a:p>
          <a:p>
            <a:pPr lvl="2"/>
            <a:r>
              <a:rPr lang="en-US" sz="1000" dirty="0" smtClean="0"/>
              <a:t>… That stuff</a:t>
            </a:r>
          </a:p>
          <a:p>
            <a:pPr lvl="1"/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1951652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 – 1/25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668483"/>
            <a:ext cx="10485912" cy="5082639"/>
          </a:xfrm>
        </p:spPr>
        <p:txBody>
          <a:bodyPr>
            <a:normAutofit/>
          </a:bodyPr>
          <a:lstStyle/>
          <a:p>
            <a:r>
              <a:rPr lang="en-US" sz="1200" dirty="0" smtClean="0"/>
              <a:t>ticker chart</a:t>
            </a:r>
          </a:p>
          <a:p>
            <a:pPr lvl="1"/>
            <a:r>
              <a:rPr lang="en-US" sz="1200" dirty="0" smtClean="0"/>
              <a:t>1) Added price</a:t>
            </a:r>
          </a:p>
          <a:p>
            <a:pPr lvl="1"/>
            <a:r>
              <a:rPr lang="en-US" sz="1200" dirty="0" smtClean="0"/>
              <a:t>2) Removed the need to click “Update” because the Dropdown() box requires the entry to exist before it can populate anyway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865" y="2423565"/>
            <a:ext cx="8594434" cy="357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23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automate downloading ARK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 </a:t>
            </a:r>
            <a:r>
              <a:rPr lang="en-US" dirty="0"/>
              <a:t>the </a:t>
            </a:r>
            <a:r>
              <a:rPr lang="en-US" dirty="0" smtClean="0"/>
              <a:t>`</a:t>
            </a:r>
            <a:r>
              <a:rPr lang="en-US" dirty="0"/>
              <a:t>ARKFund_DownloadScheduler</a:t>
            </a:r>
            <a:r>
              <a:rPr lang="en-US" dirty="0" smtClean="0"/>
              <a:t>.bat` to your python.exe</a:t>
            </a:r>
          </a:p>
          <a:p>
            <a:pPr lvl="1"/>
            <a:r>
              <a:rPr lang="en-US" dirty="0" smtClean="0"/>
              <a:t>{path to python.exe} “{path to ARKFund_DownloadScheduler.py}” </a:t>
            </a:r>
          </a:p>
          <a:p>
            <a:pPr lvl="1"/>
            <a:r>
              <a:rPr lang="en-US" dirty="0" smtClean="0"/>
              <a:t>Ex: C</a:t>
            </a:r>
            <a:r>
              <a:rPr lang="en-US" dirty="0"/>
              <a:t>:\Python39\python.exe "C:\Users\Brandon\Desktop\ARK Fund CSV </a:t>
            </a:r>
            <a:r>
              <a:rPr lang="en-US" dirty="0" smtClean="0"/>
              <a:t>Files\ARKFundDownload.py“</a:t>
            </a:r>
          </a:p>
          <a:p>
            <a:r>
              <a:rPr lang="en-US" dirty="0" smtClean="0"/>
              <a:t>Google “Windows Task Scheduler”</a:t>
            </a:r>
          </a:p>
          <a:p>
            <a:pPr lvl="1"/>
            <a:r>
              <a:rPr lang="en-US" dirty="0" smtClean="0"/>
              <a:t>Schedule a daily task for executing the `.bat` file</a:t>
            </a:r>
          </a:p>
          <a:p>
            <a:pPr lvl="1"/>
            <a:r>
              <a:rPr lang="en-US" dirty="0" smtClean="0"/>
              <a:t>Be sure to put “execute in path: {directory of repo folder}”</a:t>
            </a:r>
          </a:p>
        </p:txBody>
      </p:sp>
    </p:spTree>
    <p:extLst>
      <p:ext uri="{BB962C8B-B14F-4D97-AF65-F5344CB8AC3E}">
        <p14:creationId xmlns:p14="http://schemas.microsoft.com/office/powerpoint/2010/main" val="27248019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 – 1/26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668483"/>
            <a:ext cx="10485912" cy="5082639"/>
          </a:xfrm>
        </p:spPr>
        <p:txBody>
          <a:bodyPr>
            <a:normAutofit/>
          </a:bodyPr>
          <a:lstStyle/>
          <a:p>
            <a:r>
              <a:rPr lang="en-US" sz="1200" dirty="0" smtClean="0"/>
              <a:t>Layout</a:t>
            </a:r>
          </a:p>
          <a:p>
            <a:pPr lvl="1"/>
            <a:r>
              <a:rPr lang="en-US" sz="1200" dirty="0" smtClean="0"/>
              <a:t>Managed to format 1</a:t>
            </a:r>
            <a:r>
              <a:rPr lang="en-US" sz="1200" baseline="30000" dirty="0" smtClean="0"/>
              <a:t>st</a:t>
            </a:r>
            <a:r>
              <a:rPr lang="en-US" sz="1200" dirty="0" smtClean="0"/>
              <a:t> row at top to contain [</a:t>
            </a:r>
            <a:r>
              <a:rPr lang="en-US" sz="1200" dirty="0" err="1" smtClean="0"/>
              <a:t>date_selector</a:t>
            </a:r>
            <a:r>
              <a:rPr lang="en-US" sz="1200" dirty="0" smtClean="0"/>
              <a:t>, </a:t>
            </a:r>
            <a:r>
              <a:rPr lang="en-US" sz="1200" dirty="0" err="1" smtClean="0"/>
              <a:t>ticker_selector</a:t>
            </a:r>
            <a:r>
              <a:rPr lang="en-US" sz="1200" dirty="0" smtClean="0"/>
              <a:t>, ‘</a:t>
            </a:r>
            <a:r>
              <a:rPr lang="en-US" sz="1200" dirty="0" err="1" smtClean="0"/>
              <a:t>update_database</a:t>
            </a:r>
            <a:r>
              <a:rPr lang="en-US" sz="1200" dirty="0" smtClean="0"/>
              <a:t>’ button]</a:t>
            </a:r>
          </a:p>
          <a:p>
            <a:pPr lvl="1"/>
            <a:r>
              <a:rPr lang="en-US" sz="1200" dirty="0" smtClean="0"/>
              <a:t>Moved </a:t>
            </a:r>
            <a:r>
              <a:rPr lang="en-US" sz="1200" dirty="0" err="1" smtClean="0"/>
              <a:t>ticker_chart</a:t>
            </a:r>
            <a:r>
              <a:rPr lang="en-US" sz="1200" dirty="0" smtClean="0"/>
              <a:t> and transaction log to be side-by-side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595" y="2772728"/>
            <a:ext cx="9957921" cy="19596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27030" y="5041075"/>
            <a:ext cx="837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This picture is taken on 1/27 … color was not present in the 1/26 update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2656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 – 1/27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668483"/>
            <a:ext cx="10485912" cy="5082639"/>
          </a:xfrm>
        </p:spPr>
        <p:txBody>
          <a:bodyPr>
            <a:normAutofit/>
          </a:bodyPr>
          <a:lstStyle/>
          <a:p>
            <a:r>
              <a:rPr lang="en-US" sz="1200" dirty="0" smtClean="0"/>
              <a:t>Colorized all tables based on fund value as well as whether the transaction is a BUY (green) or SELL (red)</a:t>
            </a:r>
            <a:endParaRPr lang="en-US" sz="1200" dirty="0"/>
          </a:p>
          <a:p>
            <a:r>
              <a:rPr lang="en-US" sz="1200" dirty="0" smtClean="0"/>
              <a:t>Formatted </a:t>
            </a:r>
            <a:r>
              <a:rPr lang="en-US" sz="1200" dirty="0" err="1" smtClean="0"/>
              <a:t>ticker_chart</a:t>
            </a:r>
            <a:r>
              <a:rPr lang="en-US" sz="1200" dirty="0" smtClean="0"/>
              <a:t> a bit (Title now at top left, chart is taller, and added transition animation effects)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466" y="2472819"/>
            <a:ext cx="8069468" cy="406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900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 – 1/27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668483"/>
            <a:ext cx="10485912" cy="5082639"/>
          </a:xfrm>
        </p:spPr>
        <p:txBody>
          <a:bodyPr>
            <a:normAutofit/>
          </a:bodyPr>
          <a:lstStyle/>
          <a:p>
            <a:r>
              <a:rPr lang="en-US" sz="1200" dirty="0" smtClean="0"/>
              <a:t>Changed “</a:t>
            </a:r>
            <a:r>
              <a:rPr lang="en-US" sz="1200" dirty="0" err="1" smtClean="0"/>
              <a:t>set_dir</a:t>
            </a:r>
            <a:r>
              <a:rPr lang="en-US" sz="1200" dirty="0" smtClean="0"/>
              <a:t>()” to have no specific path</a:t>
            </a:r>
          </a:p>
          <a:p>
            <a:pPr lvl="1"/>
            <a:r>
              <a:rPr lang="en-US" sz="1200" dirty="0" smtClean="0"/>
              <a:t>Reason:</a:t>
            </a:r>
          </a:p>
          <a:p>
            <a:pPr lvl="2"/>
            <a:r>
              <a:rPr lang="en-US" sz="1000" dirty="0" smtClean="0"/>
              <a:t>So the applet can be pushed as a </a:t>
            </a:r>
            <a:r>
              <a:rPr lang="en-US" sz="1000" dirty="0" err="1" smtClean="0"/>
              <a:t>github</a:t>
            </a:r>
            <a:r>
              <a:rPr lang="en-US" sz="1000" dirty="0" smtClean="0"/>
              <a:t> repo download &amp; fully functional by just running the app.py file</a:t>
            </a:r>
          </a:p>
          <a:p>
            <a:r>
              <a:rPr lang="en-US" sz="1200" dirty="0" smtClean="0"/>
              <a:t>Realized I accidentally `</a:t>
            </a:r>
            <a:r>
              <a:rPr lang="en-US" sz="1200" dirty="0" err="1" smtClean="0"/>
              <a:t>update_arkfund</a:t>
            </a:r>
            <a:r>
              <a:rPr lang="en-US" sz="1200" dirty="0" smtClean="0"/>
              <a:t>()` did not call `</a:t>
            </a:r>
            <a:r>
              <a:rPr lang="en-US" sz="1200" dirty="0" err="1" smtClean="0"/>
              <a:t>store_logs</a:t>
            </a:r>
            <a:r>
              <a:rPr lang="en-US" sz="1200" dirty="0" smtClean="0"/>
              <a:t>()` even though I made a note that such a change was done</a:t>
            </a:r>
          </a:p>
          <a:p>
            <a:pPr lvl="1"/>
            <a:r>
              <a:rPr lang="en-US" sz="1200" dirty="0" smtClean="0"/>
              <a:t>Code is now there and updates appropriately for the new positions of ‘PCAR’ and ‘TWTR’ on 1/26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691466"/>
            <a:ext cx="6828312" cy="18190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778" y="3810515"/>
            <a:ext cx="3585142" cy="1580948"/>
          </a:xfrm>
          <a:prstGeom prst="rect">
            <a:avLst/>
          </a:prstGeom>
        </p:spPr>
      </p:pic>
      <p:sp>
        <p:nvSpPr>
          <p:cNvPr id="6" name="Arc 5"/>
          <p:cNvSpPr/>
          <p:nvPr/>
        </p:nvSpPr>
        <p:spPr>
          <a:xfrm>
            <a:off x="8015844" y="3562597"/>
            <a:ext cx="1240972" cy="344385"/>
          </a:xfrm>
          <a:prstGeom prst="arc">
            <a:avLst>
              <a:gd name="adj1" fmla="val 11220077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9185564" y="3722914"/>
            <a:ext cx="71253" cy="11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6" idx="2"/>
          </p:cNvCxnSpPr>
          <p:nvPr/>
        </p:nvCxnSpPr>
        <p:spPr>
          <a:xfrm flipH="1">
            <a:off x="9256816" y="3657600"/>
            <a:ext cx="11875" cy="77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5157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 – 1/27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manual_update</a:t>
            </a:r>
            <a:r>
              <a:rPr lang="en-US" dirty="0" smtClean="0"/>
              <a:t>” parameter and Fridays for “</a:t>
            </a:r>
            <a:r>
              <a:rPr lang="en-US" dirty="0" err="1" smtClean="0"/>
              <a:t>update_capitalization</a:t>
            </a:r>
            <a:r>
              <a:rPr lang="en-US" dirty="0" smtClean="0"/>
              <a:t>()”</a:t>
            </a:r>
          </a:p>
          <a:p>
            <a:r>
              <a:rPr lang="en-US" dirty="0" smtClean="0"/>
              <a:t>Issue</a:t>
            </a:r>
          </a:p>
          <a:p>
            <a:pPr lvl="1"/>
            <a:r>
              <a:rPr lang="en-US" dirty="0" smtClean="0"/>
              <a:t>The function will run EVERY execution on Friday</a:t>
            </a:r>
          </a:p>
          <a:p>
            <a:pPr lvl="1"/>
            <a:r>
              <a:rPr lang="en-US" dirty="0" smtClean="0"/>
              <a:t>Need to log a way to execute it only 1 time on Friday (and also only 1 time if manually requested for the day)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24625" y="3782163"/>
            <a:ext cx="4448175" cy="131643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357257" y="858981"/>
            <a:ext cx="4447786" cy="3581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Created ‘capitalization_checkbox.csv’</a:t>
            </a:r>
          </a:p>
          <a:p>
            <a:r>
              <a:rPr lang="en-US" dirty="0" smtClean="0"/>
              <a:t>Contains only 2 columns and the </a:t>
            </a:r>
            <a:r>
              <a:rPr lang="en-US" dirty="0" err="1" smtClean="0"/>
              <a:t>update_capitalization</a:t>
            </a:r>
            <a:r>
              <a:rPr lang="en-US" dirty="0" smtClean="0"/>
              <a:t>() column will check if the date exists already – if not then it’ll go ahead with the execution (if Friday OR manually requested)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5457" y="2285999"/>
            <a:ext cx="1514686" cy="7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8815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– 1/27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If a position opens and you ask for data prior to the position opening … the price plots (because it exists) for all requested dates but position sizing can only plot for what exists</a:t>
            </a:r>
          </a:p>
          <a:p>
            <a:r>
              <a:rPr lang="en-US" dirty="0" smtClean="0"/>
              <a:t>This leads to this ugly connection &amp; plotting of the price line</a:t>
            </a:r>
          </a:p>
          <a:p>
            <a:r>
              <a:rPr lang="en-US" dirty="0" smtClean="0"/>
              <a:t>Solution:</a:t>
            </a:r>
          </a:p>
          <a:p>
            <a:pPr lvl="1"/>
            <a:r>
              <a:rPr lang="en-US" dirty="0" smtClean="0"/>
              <a:t>Plot price </a:t>
            </a:r>
            <a:r>
              <a:rPr lang="en-US" u="sng" dirty="0" smtClean="0"/>
              <a:t>before</a:t>
            </a:r>
            <a:r>
              <a:rPr lang="en-US" dirty="0" smtClean="0"/>
              <a:t> plotting position --- resolves it easily!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24625" y="685800"/>
            <a:ext cx="4448175" cy="2225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625" y="4096069"/>
            <a:ext cx="4448176" cy="198463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8748712" y="3123210"/>
            <a:ext cx="0" cy="7303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6055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of project (for now)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864426"/>
            <a:ext cx="4447786" cy="423454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Following ARK fund has been a fun journey in both coding and finance (and slightly profitable when following those “recently opened positions” alerts!)</a:t>
            </a:r>
          </a:p>
          <a:p>
            <a:r>
              <a:rPr lang="en-US" dirty="0" smtClean="0"/>
              <a:t>The app functions great for daily analysis of ARK holding’s</a:t>
            </a:r>
          </a:p>
          <a:p>
            <a:r>
              <a:rPr lang="en-US" dirty="0" smtClean="0"/>
              <a:t>However as of current (1/27) I have less than 1 month’s worth of data … not much to run statistics on </a:t>
            </a:r>
            <a:r>
              <a:rPr lang="en-US" dirty="0" smtClean="0">
                <a:sym typeface="Wingdings" panose="05000000000000000000" pitchFamily="2" charset="2"/>
              </a:rPr>
              <a:t> Wait till more data comes in! (Plus, I still need to think how to program all that logically before programming it)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1864426"/>
            <a:ext cx="4447786" cy="487482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Still to do:</a:t>
            </a:r>
          </a:p>
          <a:p>
            <a:pPr lvl="1"/>
            <a:r>
              <a:rPr lang="en-US" dirty="0" smtClean="0"/>
              <a:t>0) `Update database` button is non functional</a:t>
            </a:r>
          </a:p>
          <a:p>
            <a:pPr lvl="2"/>
            <a:r>
              <a:rPr lang="en-US" dirty="0" smtClean="0"/>
              <a:t>Temporary </a:t>
            </a:r>
            <a:r>
              <a:rPr lang="en-US" dirty="0" err="1" smtClean="0"/>
              <a:t>soln</a:t>
            </a:r>
            <a:r>
              <a:rPr lang="en-US" dirty="0" smtClean="0"/>
              <a:t>: Reload the app by re-running “</a:t>
            </a:r>
            <a:r>
              <a:rPr lang="en-US" dirty="0" err="1" smtClean="0"/>
              <a:t>py</a:t>
            </a:r>
            <a:r>
              <a:rPr lang="en-US" dirty="0" smtClean="0"/>
              <a:t> app.py” in your </a:t>
            </a:r>
            <a:r>
              <a:rPr lang="en-US" dirty="0" err="1" smtClean="0"/>
              <a:t>cmd</a:t>
            </a:r>
            <a:endParaRPr lang="en-US" dirty="0" smtClean="0"/>
          </a:p>
          <a:p>
            <a:pPr lvl="1"/>
            <a:r>
              <a:rPr lang="en-US" dirty="0" smtClean="0"/>
              <a:t>1) Statistics on positions</a:t>
            </a:r>
          </a:p>
          <a:p>
            <a:pPr lvl="1"/>
            <a:r>
              <a:rPr lang="en-US" dirty="0" smtClean="0"/>
              <a:t>2) Pretty up the app more</a:t>
            </a:r>
          </a:p>
          <a:p>
            <a:pPr lvl="2"/>
            <a:r>
              <a:rPr lang="en-US" dirty="0" smtClean="0"/>
              <a:t>Background, images, disclaimer text …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3) Maybe in the future push this to an actual server &amp; host on a website?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5076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 – </a:t>
            </a:r>
            <a:r>
              <a:rPr lang="en-US" dirty="0" smtClean="0"/>
              <a:t>2/8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1371600" y="1680358"/>
            <a:ext cx="4447786" cy="475606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Company name changed for “EXPC” from 1/12 to 1/13</a:t>
            </a:r>
          </a:p>
          <a:p>
            <a:r>
              <a:rPr lang="en-US" dirty="0" smtClean="0"/>
              <a:t>Issue:</a:t>
            </a:r>
          </a:p>
          <a:p>
            <a:pPr lvl="1"/>
            <a:r>
              <a:rPr lang="en-US" dirty="0" err="1" smtClean="0"/>
              <a:t>Change_in_portfolio</a:t>
            </a:r>
            <a:r>
              <a:rPr lang="en-US" dirty="0" smtClean="0"/>
              <a:t>() utilizes </a:t>
            </a:r>
            <a:r>
              <a:rPr lang="en-US" dirty="0" err="1" smtClean="0"/>
              <a:t>pd.groupby</a:t>
            </a:r>
            <a:r>
              <a:rPr lang="en-US" dirty="0" smtClean="0"/>
              <a:t>([‘</a:t>
            </a:r>
            <a:r>
              <a:rPr lang="en-US" dirty="0" err="1" smtClean="0"/>
              <a:t>fund’,’</a:t>
            </a:r>
            <a:r>
              <a:rPr lang="en-US" b="1" u="sng" dirty="0" err="1" smtClean="0"/>
              <a:t>company</a:t>
            </a:r>
            <a:r>
              <a:rPr lang="en-US" dirty="0" err="1" smtClean="0"/>
              <a:t>’,’ticker’,’cap</a:t>
            </a:r>
            <a:r>
              <a:rPr lang="en-US" dirty="0" smtClean="0"/>
              <a:t>’])</a:t>
            </a:r>
          </a:p>
          <a:p>
            <a:pPr lvl="1"/>
            <a:r>
              <a:rPr lang="en-US" dirty="0" smtClean="0"/>
              <a:t>This results in an incorrect detection that “EXPC” was both close &amp; opened from 1/11 to 1/13.</a:t>
            </a:r>
          </a:p>
          <a:p>
            <a:r>
              <a:rPr lang="en-US" dirty="0" smtClean="0"/>
              <a:t>Solution:</a:t>
            </a:r>
          </a:p>
          <a:p>
            <a:pPr lvl="1"/>
            <a:r>
              <a:rPr lang="en-US" dirty="0" smtClean="0"/>
              <a:t>None just yet … this is a rare situation and I </a:t>
            </a:r>
            <a:r>
              <a:rPr lang="en-US" u="sng" dirty="0" smtClean="0"/>
              <a:t>could</a:t>
            </a:r>
            <a:r>
              <a:rPr lang="en-US" dirty="0" smtClean="0"/>
              <a:t> simply </a:t>
            </a:r>
            <a:r>
              <a:rPr lang="en-US" dirty="0" err="1" smtClean="0"/>
              <a:t>groupby</a:t>
            </a:r>
            <a:r>
              <a:rPr lang="en-US" dirty="0" smtClean="0"/>
              <a:t>() without company.</a:t>
            </a:r>
          </a:p>
          <a:p>
            <a:pPr lvl="1"/>
            <a:r>
              <a:rPr lang="en-US" dirty="0" smtClean="0"/>
              <a:t>However I would have to then handle the majority case where “company” is still the column name and otherwise try “</a:t>
            </a:r>
            <a:r>
              <a:rPr lang="en-US" dirty="0" err="1" smtClean="0"/>
              <a:t>company_x</a:t>
            </a:r>
            <a:r>
              <a:rPr lang="en-US" dirty="0" smtClean="0"/>
              <a:t>” as the column name. (Which </a:t>
            </a:r>
            <a:r>
              <a:rPr lang="en-US" dirty="0" err="1" smtClean="0"/>
              <a:t>isnt</a:t>
            </a:r>
            <a:r>
              <a:rPr lang="en-US" dirty="0" smtClean="0"/>
              <a:t> too hard to do)</a:t>
            </a:r>
            <a:endParaRPr lang="en-US" dirty="0"/>
          </a:p>
        </p:txBody>
      </p:sp>
      <p:pic>
        <p:nvPicPr>
          <p:cNvPr id="9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24625" y="2850013"/>
            <a:ext cx="4448175" cy="24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1392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 – </a:t>
            </a:r>
            <a:r>
              <a:rPr lang="en-US" dirty="0" smtClean="0"/>
              <a:t>2/8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1371600" y="2093519"/>
            <a:ext cx="4447786" cy="3966359"/>
          </a:xfrm>
        </p:spPr>
        <p:txBody>
          <a:bodyPr>
            <a:normAutofit/>
          </a:bodyPr>
          <a:lstStyle/>
          <a:p>
            <a:r>
              <a:rPr lang="en-US" dirty="0" smtClean="0"/>
              <a:t>New function</a:t>
            </a:r>
          </a:p>
          <a:p>
            <a:r>
              <a:rPr lang="en-US" dirty="0" err="1" smtClean="0"/>
              <a:t>Comprehensive_update_new_closed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New and closed positions are </a:t>
            </a:r>
            <a:r>
              <a:rPr lang="en-US" u="sng" dirty="0" smtClean="0"/>
              <a:t>only</a:t>
            </a:r>
            <a:r>
              <a:rPr lang="en-US" dirty="0" smtClean="0"/>
              <a:t> computed based on the criteria</a:t>
            </a:r>
          </a:p>
          <a:p>
            <a:pPr lvl="1"/>
            <a:r>
              <a:rPr lang="en-US" dirty="0" smtClean="0"/>
              <a:t>{What was in the database} vs {what is </a:t>
            </a:r>
            <a:r>
              <a:rPr lang="en-US" u="sng" dirty="0" smtClean="0"/>
              <a:t>being fed</a:t>
            </a:r>
            <a:r>
              <a:rPr lang="en-US" dirty="0" smtClean="0"/>
              <a:t> in today}</a:t>
            </a:r>
          </a:p>
          <a:p>
            <a:pPr lvl="2"/>
            <a:r>
              <a:rPr lang="en-US" u="sng" dirty="0" smtClean="0"/>
              <a:t>Being fed</a:t>
            </a:r>
            <a:r>
              <a:rPr lang="en-US" dirty="0" smtClean="0"/>
              <a:t> means that it could be a batch of days instead of a singular 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 purpose</a:t>
            </a:r>
          </a:p>
          <a:p>
            <a:pPr lvl="1"/>
            <a:r>
              <a:rPr lang="en-US" dirty="0"/>
              <a:t>1) Archive &amp; remove the old .csv log</a:t>
            </a:r>
          </a:p>
          <a:p>
            <a:pPr lvl="1"/>
            <a:r>
              <a:rPr lang="en-US" dirty="0"/>
              <a:t>2) Compute new/close positions by iterating through </a:t>
            </a:r>
            <a:r>
              <a:rPr lang="en-US" u="sng" dirty="0"/>
              <a:t>each possible pair</a:t>
            </a:r>
            <a:r>
              <a:rPr lang="en-US" dirty="0"/>
              <a:t> of sequential dates</a:t>
            </a:r>
          </a:p>
          <a:p>
            <a:pPr lvl="1"/>
            <a:r>
              <a:rPr lang="en-US" dirty="0"/>
              <a:t>3) Generate new_positions.csv and closed_positions.csv accordingly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774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 – </a:t>
            </a:r>
            <a:r>
              <a:rPr lang="en-US" dirty="0" smtClean="0"/>
              <a:t>2/8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1371600" y="2093519"/>
            <a:ext cx="4447786" cy="3966359"/>
          </a:xfrm>
        </p:spPr>
        <p:txBody>
          <a:bodyPr>
            <a:normAutofit/>
          </a:bodyPr>
          <a:lstStyle/>
          <a:p>
            <a:r>
              <a:rPr lang="en-US" dirty="0" smtClean="0"/>
              <a:t>Minor changes</a:t>
            </a:r>
          </a:p>
          <a:p>
            <a:pPr lvl="1"/>
            <a:r>
              <a:rPr lang="en-US" dirty="0" err="1" smtClean="0"/>
              <a:t>Store_logs</a:t>
            </a:r>
            <a:r>
              <a:rPr lang="en-US" dirty="0" smtClean="0"/>
              <a:t>() was updated to have a new argument that </a:t>
            </a:r>
            <a:r>
              <a:rPr lang="en-US" dirty="0" err="1" smtClean="0"/>
              <a:t>comprehensive_update_new_closed</a:t>
            </a:r>
            <a:r>
              <a:rPr lang="en-US" dirty="0" smtClean="0"/>
              <a:t>() will call as to limit the number of repetitive/unnecessary calls to functions</a:t>
            </a:r>
          </a:p>
          <a:p>
            <a:pPr lvl="1"/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922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646" y="74221"/>
            <a:ext cx="9601200" cy="1485900"/>
          </a:xfrm>
        </p:spPr>
        <p:txBody>
          <a:bodyPr/>
          <a:lstStyle/>
          <a:p>
            <a:r>
              <a:rPr lang="en-US" dirty="0" smtClean="0"/>
              <a:t>Applet Design (Brainstorm)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629" y="760020"/>
            <a:ext cx="7221392" cy="5955278"/>
          </a:xfrm>
        </p:spPr>
      </p:pic>
    </p:spTree>
    <p:extLst>
      <p:ext uri="{BB962C8B-B14F-4D97-AF65-F5344CB8AC3E}">
        <p14:creationId xmlns:p14="http://schemas.microsoft.com/office/powerpoint/2010/main" val="949804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Cathie Wood (ARK Investments) has gained a lot of attention in 2020</a:t>
            </a:r>
          </a:p>
          <a:p>
            <a:r>
              <a:rPr lang="en-US" dirty="0" smtClean="0"/>
              <a:t>Her transactions are very transparent (daily alerts) and have impact on the state of the market</a:t>
            </a:r>
          </a:p>
          <a:p>
            <a:pPr lvl="1"/>
            <a:r>
              <a:rPr lang="en-US" dirty="0" smtClean="0"/>
              <a:t>Wouldn’t it be great to know what she is investing in at any point in time?!</a:t>
            </a:r>
          </a:p>
          <a:p>
            <a:pPr lvl="1"/>
            <a:r>
              <a:rPr lang="en-US" dirty="0" smtClean="0"/>
              <a:t>Wouldn’t it be great to know if she has been accumulating shares in a falling stock? (Ex: BLI during January she has been buying as the share price continues to drop!)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408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Applet that runs locally</a:t>
            </a:r>
          </a:p>
          <a:p>
            <a:pPr lvl="1"/>
            <a:r>
              <a:rPr lang="en-US" dirty="0" smtClean="0"/>
              <a:t>Not shooting for website hosting (not even sure how legal it is to utilize this data publically --- but it seems pretty safe considering there exist website to do this very thing)</a:t>
            </a:r>
          </a:p>
          <a:p>
            <a:pPr lvl="2"/>
            <a:r>
              <a:rPr lang="en-US" dirty="0" smtClean="0"/>
              <a:t>Ex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https://cathiesark.com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“If an app already exists, why make your own?”</a:t>
            </a:r>
          </a:p>
          <a:p>
            <a:pPr lvl="1"/>
            <a:r>
              <a:rPr lang="en-US" dirty="0" smtClean="0"/>
              <a:t>Mine is different in some aspects</a:t>
            </a:r>
          </a:p>
          <a:p>
            <a:pPr lvl="2"/>
            <a:r>
              <a:rPr lang="en-US" dirty="0" smtClean="0"/>
              <a:t>Mine shows </a:t>
            </a:r>
            <a:r>
              <a:rPr lang="en-US" u="sng" dirty="0" smtClean="0"/>
              <a:t>individual fund</a:t>
            </a:r>
            <a:r>
              <a:rPr lang="en-US" dirty="0" smtClean="0"/>
              <a:t> allocation into a stock but </a:t>
            </a:r>
            <a:r>
              <a:rPr lang="en-US" dirty="0" err="1" smtClean="0"/>
              <a:t>cathiesark</a:t>
            </a:r>
            <a:r>
              <a:rPr lang="en-US" dirty="0" smtClean="0"/>
              <a:t> shows a total summed position in the ticker in their </a:t>
            </a:r>
            <a:r>
              <a:rPr lang="en-US" dirty="0" err="1" smtClean="0"/>
              <a:t>ticker_chart</a:t>
            </a:r>
            <a:endParaRPr lang="en-US" dirty="0" smtClean="0"/>
          </a:p>
          <a:p>
            <a:pPr lvl="1"/>
            <a:r>
              <a:rPr lang="en-US" dirty="0" smtClean="0"/>
              <a:t>Mainly doing this for learning &amp; education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001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following slides are information on my 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started this project back on 4Jan2021 to download the data</a:t>
            </a:r>
          </a:p>
          <a:p>
            <a:r>
              <a:rPr lang="en-US" dirty="0" smtClean="0"/>
              <a:t>Building the functions to actually host a sqlite3 database and all that didn’t begin until probably that weekend (8Jan2021)</a:t>
            </a:r>
          </a:p>
          <a:p>
            <a:r>
              <a:rPr lang="en-US" dirty="0" smtClean="0"/>
              <a:t>Eventually I realized this project could be pretty big &amp; thought why not document my work.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420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1/17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599" y="1472539"/>
            <a:ext cx="4833257" cy="3581401"/>
          </a:xfrm>
        </p:spPr>
        <p:txBody>
          <a:bodyPr>
            <a:normAutofit fontScale="70000" lnSpcReduction="20000"/>
          </a:bodyPr>
          <a:lstStyle/>
          <a:p>
            <a:r>
              <a:rPr lang="en-US" sz="2900" dirty="0" err="1" smtClean="0"/>
              <a:t>ticker_lookup</a:t>
            </a:r>
            <a:r>
              <a:rPr lang="en-US" sz="2900" dirty="0" smtClean="0"/>
              <a:t>() Issues:</a:t>
            </a:r>
          </a:p>
          <a:p>
            <a:pPr lvl="1"/>
            <a:r>
              <a:rPr lang="en-US" sz="2200" dirty="0" smtClean="0"/>
              <a:t>1) “FATE” (ARKK had started purchasing it on 1/7) would screw up the x-axis</a:t>
            </a:r>
          </a:p>
          <a:p>
            <a:pPr lvl="1"/>
            <a:r>
              <a:rPr lang="en-US" sz="2200" dirty="0" smtClean="0"/>
              <a:t>2) Legend was incorrectly stating which fund was which line (Ex: ARKG doesn’t buy </a:t>
            </a:r>
            <a:r>
              <a:rPr lang="en-US" sz="2200" dirty="0" err="1" smtClean="0"/>
              <a:t>Paypal</a:t>
            </a:r>
            <a:r>
              <a:rPr lang="en-US" sz="2200" dirty="0" smtClean="0"/>
              <a:t>)</a:t>
            </a:r>
          </a:p>
          <a:p>
            <a:r>
              <a:rPr lang="en-US" sz="2900" dirty="0" smtClean="0"/>
              <a:t>Solution:</a:t>
            </a:r>
          </a:p>
          <a:p>
            <a:pPr lvl="1"/>
            <a:r>
              <a:rPr lang="en-US" sz="2200" dirty="0" smtClean="0"/>
              <a:t>1) Created `</a:t>
            </a:r>
            <a:r>
              <a:rPr lang="en-US" sz="2200" dirty="0" err="1" smtClean="0"/>
              <a:t>date_val</a:t>
            </a:r>
            <a:r>
              <a:rPr lang="en-US" sz="2200" dirty="0" smtClean="0"/>
              <a:t>` and `</a:t>
            </a:r>
            <a:r>
              <a:rPr lang="en-US" sz="2200" dirty="0" err="1" smtClean="0"/>
              <a:t>date_label</a:t>
            </a:r>
            <a:r>
              <a:rPr lang="en-US" sz="2200" dirty="0" smtClean="0"/>
              <a:t>` variables to appropriately handle a changing x-axis</a:t>
            </a:r>
          </a:p>
          <a:p>
            <a:pPr lvl="1"/>
            <a:r>
              <a:rPr lang="en-US" sz="2200" dirty="0" smtClean="0"/>
              <a:t>2) Created `</a:t>
            </a:r>
            <a:r>
              <a:rPr lang="en-US" sz="2200" dirty="0" err="1" smtClean="0"/>
              <a:t>fund_labels</a:t>
            </a:r>
            <a:r>
              <a:rPr lang="en-US" sz="2200" dirty="0" smtClean="0"/>
              <a:t>` to appropriately point the data to the fund</a:t>
            </a:r>
            <a:endParaRPr lang="en-US" sz="22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525403" y="421575"/>
            <a:ext cx="4447786" cy="4632366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Change_in_portfolio</a:t>
            </a:r>
            <a:r>
              <a:rPr lang="en-US" dirty="0" smtClean="0"/>
              <a:t>() issues:</a:t>
            </a:r>
          </a:p>
          <a:p>
            <a:pPr lvl="1"/>
            <a:r>
              <a:rPr lang="en-US" dirty="0" smtClean="0"/>
              <a:t>1) date1/date2 required</a:t>
            </a:r>
          </a:p>
          <a:p>
            <a:pPr lvl="1"/>
            <a:r>
              <a:rPr lang="en-US" dirty="0" smtClean="0"/>
              <a:t>2) new </a:t>
            </a:r>
            <a:r>
              <a:rPr lang="en-US" dirty="0" err="1" smtClean="0"/>
              <a:t>df</a:t>
            </a:r>
            <a:r>
              <a:rPr lang="en-US" dirty="0" smtClean="0"/>
              <a:t> wouldn’t properly populate unless the new position occurred on the exact transition from X to Y date</a:t>
            </a:r>
          </a:p>
          <a:p>
            <a:pPr lvl="1"/>
            <a:r>
              <a:rPr lang="en-US" dirty="0" smtClean="0"/>
              <a:t>3) same issue as #2 with `closed` </a:t>
            </a:r>
            <a:r>
              <a:rPr lang="en-US" dirty="0" err="1" smtClean="0"/>
              <a:t>df</a:t>
            </a:r>
            <a:endParaRPr lang="en-US" dirty="0" smtClean="0"/>
          </a:p>
          <a:p>
            <a:r>
              <a:rPr lang="en-US" dirty="0" smtClean="0"/>
              <a:t>Solution:</a:t>
            </a:r>
          </a:p>
          <a:p>
            <a:pPr lvl="1"/>
            <a:r>
              <a:rPr lang="en-US" dirty="0" smtClean="0"/>
              <a:t>1) Now defaults to previous day + current session if not provided</a:t>
            </a:r>
          </a:p>
          <a:p>
            <a:pPr lvl="1"/>
            <a:r>
              <a:rPr lang="en-US" dirty="0" smtClean="0"/>
              <a:t>2</a:t>
            </a:r>
            <a:r>
              <a:rPr lang="en-US" dirty="0"/>
              <a:t>) Created `</a:t>
            </a:r>
            <a:r>
              <a:rPr lang="en-US" dirty="0" err="1" smtClean="0"/>
              <a:t>unique_dates</a:t>
            </a:r>
            <a:r>
              <a:rPr lang="en-US" dirty="0" smtClean="0"/>
              <a:t>` &amp; `</a:t>
            </a:r>
            <a:r>
              <a:rPr lang="en-US" dirty="0" err="1" smtClean="0"/>
              <a:t>loc_initial_date</a:t>
            </a:r>
            <a:r>
              <a:rPr lang="en-US" dirty="0" smtClean="0"/>
              <a:t>` variables so that “1/11” would expand the search to “1/10”… because you can’t know a position is new unless you know it wasn’t there yesterday.</a:t>
            </a:r>
          </a:p>
          <a:p>
            <a:pPr lvl="1"/>
            <a:r>
              <a:rPr lang="en-US" dirty="0" smtClean="0"/>
              <a:t>3) Along with #2’s </a:t>
            </a:r>
            <a:r>
              <a:rPr lang="en-US" dirty="0" err="1" smtClean="0"/>
              <a:t>soln</a:t>
            </a:r>
            <a:r>
              <a:rPr lang="en-US" dirty="0" smtClean="0"/>
              <a:t>, changed `a` and `b` to generate from `</a:t>
            </a:r>
            <a:r>
              <a:rPr lang="en-US" dirty="0" err="1" smtClean="0"/>
              <a:t>unique_dates</a:t>
            </a:r>
            <a:r>
              <a:rPr lang="en-US" dirty="0" smtClean="0"/>
              <a:t>[</a:t>
            </a:r>
            <a:r>
              <a:rPr lang="en-US" dirty="0" err="1" smtClean="0"/>
              <a:t>loc_initial_date</a:t>
            </a:r>
            <a:r>
              <a:rPr lang="en-US" dirty="0" smtClean="0"/>
              <a:t>]` instead of `date1` to capture that initial date</a:t>
            </a:r>
          </a:p>
          <a:p>
            <a:pPr lvl="1"/>
            <a:r>
              <a:rPr lang="en-US" dirty="0" smtClean="0"/>
              <a:t>4) Did some small house cleaning by dropping unnecessary columns (like </a:t>
            </a:r>
            <a:r>
              <a:rPr lang="en-US" dirty="0" err="1" smtClean="0"/>
              <a:t>cap,market_cap</a:t>
            </a:r>
            <a:r>
              <a:rPr lang="en-US" dirty="0" smtClean="0"/>
              <a:t>) in preprocessing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144" y="4328005"/>
            <a:ext cx="4602165" cy="20859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403" y="5023396"/>
            <a:ext cx="2970970" cy="9368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845" y="5220194"/>
            <a:ext cx="1829056" cy="1595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1763" y="5220194"/>
            <a:ext cx="1167410" cy="5648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436426" y="4807719"/>
            <a:ext cx="53527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This command now correctly notes any new/closed positions between the dates provided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3862453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0</TotalTime>
  <Words>4373</Words>
  <Application>Microsoft Office PowerPoint</Application>
  <PresentationFormat>Widescreen</PresentationFormat>
  <Paragraphs>402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Franklin Gothic Book</vt:lpstr>
      <vt:lpstr>Wingdings</vt:lpstr>
      <vt:lpstr>Crop</vt:lpstr>
      <vt:lpstr>ARK Fund Applet</vt:lpstr>
      <vt:lpstr>Disclaimer</vt:lpstr>
      <vt:lpstr>How to run the app</vt:lpstr>
      <vt:lpstr>How to automate downloading ARK files</vt:lpstr>
      <vt:lpstr>Applet Design (Brainstorm)</vt:lpstr>
      <vt:lpstr>Project Statement</vt:lpstr>
      <vt:lpstr>Goal</vt:lpstr>
      <vt:lpstr>The following slides are information on my progress</vt:lpstr>
      <vt:lpstr>Change Logs – 1/17</vt:lpstr>
      <vt:lpstr>Change Logs – 1/17</vt:lpstr>
      <vt:lpstr>Change Logs – 1/18</vt:lpstr>
      <vt:lpstr>Change Logs – 1/18</vt:lpstr>
      <vt:lpstr>Change Logs – 1/18</vt:lpstr>
      <vt:lpstr>Change Logs – 1/18</vt:lpstr>
      <vt:lpstr>Change Logs – 1/18</vt:lpstr>
      <vt:lpstr>Change Logs – 1/18</vt:lpstr>
      <vt:lpstr>Change Logs – 1/18</vt:lpstr>
      <vt:lpstr>Change Logs – 1/19</vt:lpstr>
      <vt:lpstr>Change Logs – 1/19</vt:lpstr>
      <vt:lpstr>Change Logs – 1/19</vt:lpstr>
      <vt:lpstr>Change Logs – 1/19</vt:lpstr>
      <vt:lpstr>1/20 Notes:</vt:lpstr>
      <vt:lpstr>1/20 Notes:</vt:lpstr>
      <vt:lpstr>Change Logs – 1/22</vt:lpstr>
      <vt:lpstr>Change Logs – 1/22</vt:lpstr>
      <vt:lpstr>Change Logs – 1/23</vt:lpstr>
      <vt:lpstr>Change Logs – 1/23</vt:lpstr>
      <vt:lpstr>Change Logs – 1/23</vt:lpstr>
      <vt:lpstr>Change Logs – 1/23</vt:lpstr>
      <vt:lpstr>Change Logs – 1/23</vt:lpstr>
      <vt:lpstr>Change Logs – 1/23</vt:lpstr>
      <vt:lpstr>Change Logs – 1/23</vt:lpstr>
      <vt:lpstr>Continued 1/23 to-do list</vt:lpstr>
      <vt:lpstr>Change Logs – 1/24</vt:lpstr>
      <vt:lpstr>Change Logs – 1/24</vt:lpstr>
      <vt:lpstr>Change Logs – 1/24</vt:lpstr>
      <vt:lpstr>Change Logs – 1/24</vt:lpstr>
      <vt:lpstr>To do list update – 1/24</vt:lpstr>
      <vt:lpstr>Change log – 1/25</vt:lpstr>
      <vt:lpstr>Change log – 1/26</vt:lpstr>
      <vt:lpstr>Change log – 1/27</vt:lpstr>
      <vt:lpstr>Change log – 1/27</vt:lpstr>
      <vt:lpstr>Change log – 1/27</vt:lpstr>
      <vt:lpstr>Issues – 1/27</vt:lpstr>
      <vt:lpstr>Conclusion of project (for now)</vt:lpstr>
      <vt:lpstr>Change log – 2/8</vt:lpstr>
      <vt:lpstr>Change log – 2/8</vt:lpstr>
      <vt:lpstr>Change log – 2/8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2021-01-18T07:41:41Z</dcterms:created>
  <dcterms:modified xsi:type="dcterms:W3CDTF">2021-02-09T01:11:00Z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